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7.xml" ContentType="application/vnd.openxmlformats-officedocument.presentationml.tags+xml"/>
  <Override PartName="/ppt/notesSlides/notesSlide30.xml" ContentType="application/vnd.openxmlformats-officedocument.presentationml.notesSlide+xml"/>
  <Override PartName="/ppt/tags/tag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85" r:id="rId2"/>
    <p:sldId id="274" r:id="rId3"/>
    <p:sldId id="286" r:id="rId4"/>
    <p:sldId id="335" r:id="rId5"/>
    <p:sldId id="342" r:id="rId6"/>
    <p:sldId id="287" r:id="rId7"/>
    <p:sldId id="288" r:id="rId8"/>
    <p:sldId id="330" r:id="rId9"/>
    <p:sldId id="290" r:id="rId10"/>
    <p:sldId id="337" r:id="rId11"/>
    <p:sldId id="336" r:id="rId12"/>
    <p:sldId id="291" r:id="rId13"/>
    <p:sldId id="324" r:id="rId14"/>
    <p:sldId id="325" r:id="rId15"/>
    <p:sldId id="326" r:id="rId16"/>
    <p:sldId id="327" r:id="rId17"/>
    <p:sldId id="328" r:id="rId18"/>
    <p:sldId id="329" r:id="rId19"/>
    <p:sldId id="296" r:id="rId20"/>
    <p:sldId id="297" r:id="rId21"/>
    <p:sldId id="303" r:id="rId22"/>
    <p:sldId id="323" r:id="rId23"/>
    <p:sldId id="305" r:id="rId24"/>
    <p:sldId id="306" r:id="rId25"/>
    <p:sldId id="338" r:id="rId26"/>
    <p:sldId id="339" r:id="rId27"/>
    <p:sldId id="340" r:id="rId28"/>
    <p:sldId id="341" r:id="rId29"/>
    <p:sldId id="314" r:id="rId30"/>
    <p:sldId id="315" r:id="rId31"/>
    <p:sldId id="321" r:id="rId32"/>
    <p:sldId id="333" r:id="rId33"/>
    <p:sldId id="278" r:id="rId34"/>
    <p:sldId id="320" r:id="rId35"/>
    <p:sldId id="316" r:id="rId36"/>
    <p:sldId id="334" r:id="rId37"/>
    <p:sldId id="318" r:id="rId38"/>
    <p:sldId id="343" r:id="rId39"/>
    <p:sldId id="319"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D7E"/>
    <a:srgbClr val="0087BC"/>
    <a:srgbClr val="E5E3DE"/>
    <a:srgbClr val="6868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5430" autoAdjust="0"/>
  </p:normalViewPr>
  <p:slideViewPr>
    <p:cSldViewPr snapToGrid="0" showGuides="1">
      <p:cViewPr varScale="1">
        <p:scale>
          <a:sx n="59" d="100"/>
          <a:sy n="59" d="100"/>
        </p:scale>
        <p:origin x="1896"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9" d="100"/>
          <a:sy n="99" d="100"/>
        </p:scale>
        <p:origin x="352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6B1F399-EEA0-4005-8BC5-C2DFFAF1DAE0}" type="datetimeFigureOut">
              <a:rPr lang="en-US" smtClean="0"/>
              <a:t>9/22/2016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A5791D8-255F-49D8-9B2D-B2B5A9B34868}" type="slidenum">
              <a:rPr lang="en-US" smtClean="0"/>
              <a:t>‹#›</a:t>
            </a:fld>
            <a:endParaRPr lang="en-US"/>
          </a:p>
        </p:txBody>
      </p:sp>
    </p:spTree>
    <p:extLst>
      <p:ext uri="{BB962C8B-B14F-4D97-AF65-F5344CB8AC3E}">
        <p14:creationId xmlns:p14="http://schemas.microsoft.com/office/powerpoint/2010/main" val="575854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BD2C2D8-E841-4B0F-A0B7-D8D478ADFA19}" type="datetimeFigureOut">
              <a:rPr lang="en-US" smtClean="0"/>
              <a:t>9/22/2016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2325B0D-F05D-415F-BCEE-D6E8D2A6C0FA}" type="slidenum">
              <a:rPr lang="en-US" smtClean="0"/>
              <a:t>‹#›</a:t>
            </a:fld>
            <a:endParaRPr lang="en-US"/>
          </a:p>
        </p:txBody>
      </p:sp>
    </p:spTree>
    <p:extLst>
      <p:ext uri="{BB962C8B-B14F-4D97-AF65-F5344CB8AC3E}">
        <p14:creationId xmlns:p14="http://schemas.microsoft.com/office/powerpoint/2010/main" val="1487331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325B0D-F05D-415F-BCEE-D6E8D2A6C0FA}" type="slidenum">
              <a:rPr lang="en-US" smtClean="0"/>
              <a:t>1</a:t>
            </a:fld>
            <a:endParaRPr lang="en-US"/>
          </a:p>
        </p:txBody>
      </p:sp>
    </p:spTree>
    <p:extLst>
      <p:ext uri="{BB962C8B-B14F-4D97-AF65-F5344CB8AC3E}">
        <p14:creationId xmlns:p14="http://schemas.microsoft.com/office/powerpoint/2010/main" val="1883418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852" tIns="44425" rIns="88852" bIns="44425" anchor="b"/>
          <a:lstStyle>
            <a:lvl1pPr defTabSz="911225">
              <a:defRPr>
                <a:solidFill>
                  <a:schemeClr val="tx1"/>
                </a:solidFill>
                <a:latin typeface="Arial" panose="020B0604020202020204" pitchFamily="34" charset="0"/>
              </a:defRPr>
            </a:lvl1pPr>
            <a:lvl2pPr marL="742950" indent="-285750" defTabSz="911225">
              <a:defRPr>
                <a:solidFill>
                  <a:schemeClr val="tx1"/>
                </a:solidFill>
                <a:latin typeface="Arial" panose="020B0604020202020204" pitchFamily="34" charset="0"/>
              </a:defRPr>
            </a:lvl2pPr>
            <a:lvl3pPr marL="1143000" indent="-228600" defTabSz="911225">
              <a:defRPr>
                <a:solidFill>
                  <a:schemeClr val="tx1"/>
                </a:solidFill>
                <a:latin typeface="Arial" panose="020B0604020202020204" pitchFamily="34" charset="0"/>
              </a:defRPr>
            </a:lvl3pPr>
            <a:lvl4pPr marL="1600200" indent="-228600" defTabSz="911225">
              <a:defRPr>
                <a:solidFill>
                  <a:schemeClr val="tx1"/>
                </a:solidFill>
                <a:latin typeface="Arial" panose="020B0604020202020204" pitchFamily="34" charset="0"/>
              </a:defRPr>
            </a:lvl4pPr>
            <a:lvl5pPr marL="2057400" indent="-228600" defTabSz="911225">
              <a:defRPr>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defRPr>
            </a:lvl9pPr>
          </a:lstStyle>
          <a:p>
            <a:pPr algn="r"/>
            <a:fld id="{536610DD-29D3-471F-96B2-557135BE0476}" type="slidenum">
              <a:rPr lang="en-US" altLang="en-US" sz="1100">
                <a:solidFill>
                  <a:srgbClr val="000000"/>
                </a:solidFill>
                <a:latin typeface="Arial Narrow" panose="020B0606020202030204" pitchFamily="34" charset="0"/>
                <a:cs typeface="Arial" panose="020B0604020202020204" pitchFamily="34" charset="0"/>
              </a:rPr>
              <a:pPr algn="r"/>
              <a:t>11</a:t>
            </a:fld>
            <a:endParaRPr lang="en-US" altLang="en-US" sz="1100">
              <a:solidFill>
                <a:srgbClr val="000000"/>
              </a:solidFill>
              <a:latin typeface="Arial Narrow" panose="020B0606020202030204" pitchFamily="34" charset="0"/>
              <a:cs typeface="Arial" panose="020B0604020202020204" pitchFamily="34" charset="0"/>
            </a:endParaRPr>
          </a:p>
        </p:txBody>
      </p:sp>
      <p:sp>
        <p:nvSpPr>
          <p:cNvPr id="22531" name="Rectangle 2"/>
          <p:cNvSpPr>
            <a:spLocks noGrp="1" noRot="1" noChangeAspect="1" noChangeArrowheads="1" noTextEdit="1"/>
          </p:cNvSpPr>
          <p:nvPr>
            <p:ph type="sldImg"/>
          </p:nvPr>
        </p:nvSpPr>
        <p:spPr bwMode="auto">
          <a:xfrm>
            <a:off x="1146175"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xfrm>
            <a:off x="685800" y="4341813"/>
            <a:ext cx="5486400" cy="2744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852" tIns="44425" rIns="88852" bIns="44425"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2223529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now </a:t>
            </a:r>
            <a:r>
              <a:rPr lang="en-US" smtClean="0"/>
              <a:t>about key </a:t>
            </a:r>
            <a:r>
              <a:rPr lang="en-US" dirty="0" smtClean="0"/>
              <a:t>stakeholders perceptions of our industry – because there are some real opportunities for all of us when it comes to both the talent and client side.</a:t>
            </a:r>
          </a:p>
          <a:p>
            <a:endParaRPr lang="en-US" dirty="0" smtClean="0"/>
          </a:p>
          <a:p>
            <a:r>
              <a:rPr lang="en-US" dirty="0" smtClean="0"/>
              <a:t>Let’s start with the client</a:t>
            </a:r>
            <a:r>
              <a:rPr lang="en-US" baseline="0" dirty="0" smtClean="0"/>
              <a:t> side.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2325B0D-F05D-415F-BCEE-D6E8D2A6C0FA}" type="slidenum">
              <a:rPr lang="en-US" smtClean="0"/>
              <a:t>12</a:t>
            </a:fld>
            <a:endParaRPr lang="en-US"/>
          </a:p>
        </p:txBody>
      </p:sp>
    </p:spTree>
    <p:extLst>
      <p:ext uri="{BB962C8B-B14F-4D97-AF65-F5344CB8AC3E}">
        <p14:creationId xmlns:p14="http://schemas.microsoft.com/office/powerpoint/2010/main" val="3888774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Inavero</a:t>
            </a:r>
            <a:r>
              <a:rPr lang="en-US" dirty="0" smtClean="0"/>
              <a:t>, a great market research</a:t>
            </a:r>
            <a:r>
              <a:rPr lang="en-US" baseline="0" dirty="0" smtClean="0"/>
              <a:t> firm and a partner to ASA, has conducted extensive research for our industry.  Many of your companies may in fact be participating in </a:t>
            </a:r>
            <a:r>
              <a:rPr lang="en-US" baseline="0" dirty="0" err="1" smtClean="0"/>
              <a:t>Inavero’s</a:t>
            </a:r>
            <a:r>
              <a:rPr lang="en-US" baseline="0" dirty="0" smtClean="0"/>
              <a:t> NPS program or be Best of Staffing winners.</a:t>
            </a:r>
          </a:p>
          <a:p>
            <a:endParaRPr lang="en-US" baseline="0" dirty="0" smtClean="0"/>
          </a:p>
          <a:p>
            <a:r>
              <a:rPr lang="en-US" baseline="0" dirty="0" smtClean="0"/>
              <a:t>According to their research, this is how clients perceive us as an industry.</a:t>
            </a:r>
          </a:p>
          <a:p>
            <a:endParaRPr lang="en-US" baseline="0" dirty="0" smtClean="0"/>
          </a:p>
          <a:p>
            <a:r>
              <a:rPr lang="en-US" baseline="0" dirty="0" smtClean="0"/>
              <a:t>But check out the last two:  here’s where we both as an industry and as individual companies have some work to do.  21% of clients think we’re all the same.  Almost a quarter of clients group us all together.  And only 13% think that we know more about recruiting than they do.  13%!  That’s our core business and only 13% of them think we can do a better job than they can.  </a:t>
            </a:r>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13</a:t>
            </a:fld>
            <a:endParaRPr lang="en-US"/>
          </a:p>
        </p:txBody>
      </p:sp>
    </p:spTree>
    <p:extLst>
      <p:ext uri="{BB962C8B-B14F-4D97-AF65-F5344CB8AC3E}">
        <p14:creationId xmlns:p14="http://schemas.microsoft.com/office/powerpoint/2010/main" val="2573934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14</a:t>
            </a:fld>
            <a:endParaRPr lang="en-US"/>
          </a:p>
        </p:txBody>
      </p:sp>
    </p:spTree>
    <p:extLst>
      <p:ext uri="{BB962C8B-B14F-4D97-AF65-F5344CB8AC3E}">
        <p14:creationId xmlns:p14="http://schemas.microsoft.com/office/powerpoint/2010/main" val="1004043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15</a:t>
            </a:fld>
            <a:endParaRPr lang="en-US"/>
          </a:p>
        </p:txBody>
      </p:sp>
    </p:spTree>
    <p:extLst>
      <p:ext uri="{BB962C8B-B14F-4D97-AF65-F5344CB8AC3E}">
        <p14:creationId xmlns:p14="http://schemas.microsoft.com/office/powerpoint/2010/main" val="4147921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talk talent.  And one key thing to remember is that a lot of times, talent can become a client.  According to </a:t>
            </a:r>
            <a:r>
              <a:rPr lang="en-US" dirty="0" err="1" smtClean="0"/>
              <a:t>Inavero</a:t>
            </a:r>
            <a:r>
              <a:rPr lang="en-US" dirty="0" smtClean="0"/>
              <a:t>, 6 in 10 clients have used a staffing firm at some point in their personal job search.  So how we treat our talent is critical for a lot of reasons.</a:t>
            </a:r>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16</a:t>
            </a:fld>
            <a:endParaRPr lang="en-US"/>
          </a:p>
        </p:txBody>
      </p:sp>
    </p:spTree>
    <p:extLst>
      <p:ext uri="{BB962C8B-B14F-4D97-AF65-F5344CB8AC3E}">
        <p14:creationId xmlns:p14="http://schemas.microsoft.com/office/powerpoint/2010/main" val="175875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a:t>
            </a:r>
            <a:r>
              <a:rPr lang="en-US" baseline="0" dirty="0" smtClean="0"/>
              <a:t> we’ve got some work to do.  A third of all talent think we’re the same.  </a:t>
            </a:r>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17</a:t>
            </a:fld>
            <a:endParaRPr lang="en-US"/>
          </a:p>
        </p:txBody>
      </p:sp>
    </p:spTree>
    <p:extLst>
      <p:ext uri="{BB962C8B-B14F-4D97-AF65-F5344CB8AC3E}">
        <p14:creationId xmlns:p14="http://schemas.microsoft.com/office/powerpoint/2010/main" val="941936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18</a:t>
            </a:fld>
            <a:endParaRPr lang="en-US"/>
          </a:p>
        </p:txBody>
      </p:sp>
    </p:spTree>
    <p:extLst>
      <p:ext uri="{BB962C8B-B14F-4D97-AF65-F5344CB8AC3E}">
        <p14:creationId xmlns:p14="http://schemas.microsoft.com/office/powerpoint/2010/main" val="489565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Traditionally, most of us have thought of our business customers</a:t>
            </a:r>
            <a:r>
              <a:rPr lang="en-US" baseline="0" dirty="0" smtClean="0"/>
              <a:t> as our “real” customers, as the most important group we work with it.  And while we wanted to help our applicants and employees, our priority was clearly with our customers.</a:t>
            </a:r>
          </a:p>
          <a:p>
            <a:endParaRPr lang="en-US" baseline="0" dirty="0" smtClean="0"/>
          </a:p>
          <a:p>
            <a:r>
              <a:rPr lang="en-US" baseline="0" dirty="0" smtClean="0"/>
              <a:t>Well in today’s world, that has to change.  Because if you don’t have the talent, you don’t have the customers.  It’s that simple.</a:t>
            </a:r>
            <a:endParaRPr lang="en-US" dirty="0" smtClean="0"/>
          </a:p>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19</a:t>
            </a:fld>
            <a:endParaRPr lang="en-US"/>
          </a:p>
        </p:txBody>
      </p:sp>
    </p:spTree>
    <p:extLst>
      <p:ext uri="{BB962C8B-B14F-4D97-AF65-F5344CB8AC3E}">
        <p14:creationId xmlns:p14="http://schemas.microsoft.com/office/powerpoint/2010/main" val="1348229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to get to the point where we see our applicants and employees as equal in importance to our business</a:t>
            </a:r>
            <a:r>
              <a:rPr lang="en-US" baseline="0" dirty="0" smtClean="0"/>
              <a:t> customers.  </a:t>
            </a:r>
          </a:p>
          <a:p>
            <a:endParaRPr lang="en-US" baseline="0" dirty="0" smtClean="0"/>
          </a:p>
          <a:p>
            <a:r>
              <a:rPr lang="en-US" baseline="0" dirty="0" smtClean="0"/>
              <a:t>If we want more people to think of staffing firms when they’re looking for a job, then we have to start treating them differently.  We have to start acting as their job coach, their job advocate.  We can’t just look at what open job orders they can fill for us, we have to look at how we can find the perfect job for them.  Because if we start doing that, and if we start developing that reputation, then they’ll find us.</a:t>
            </a:r>
          </a:p>
          <a:p>
            <a:endParaRPr lang="en-US" baseline="0" dirty="0" smtClean="0"/>
          </a:p>
          <a:p>
            <a:r>
              <a:rPr lang="en-US" baseline="0" dirty="0" smtClean="0"/>
              <a:t>If we want to change the image of our industry and elevate what it means to be a temporary or contract employee, then WE have to do something different.  WE have to start seeing our applicants and employees that way.</a:t>
            </a:r>
            <a:endParaRPr lang="en-US" dirty="0" smtClean="0"/>
          </a:p>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20</a:t>
            </a:fld>
            <a:endParaRPr lang="en-US"/>
          </a:p>
        </p:txBody>
      </p:sp>
    </p:spTree>
    <p:extLst>
      <p:ext uri="{BB962C8B-B14F-4D97-AF65-F5344CB8AC3E}">
        <p14:creationId xmlns:p14="http://schemas.microsoft.com/office/powerpoint/2010/main" val="388668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2</a:t>
            </a:fld>
            <a:endParaRPr lang="en-US"/>
          </a:p>
        </p:txBody>
      </p:sp>
    </p:spTree>
    <p:extLst>
      <p:ext uri="{BB962C8B-B14F-4D97-AF65-F5344CB8AC3E}">
        <p14:creationId xmlns:p14="http://schemas.microsoft.com/office/powerpoint/2010/main" val="329034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325B0D-F05D-415F-BCEE-D6E8D2A6C0FA}" type="slidenum">
              <a:rPr lang="en-US" smtClean="0"/>
              <a:t>21</a:t>
            </a:fld>
            <a:endParaRPr lang="en-US"/>
          </a:p>
        </p:txBody>
      </p:sp>
    </p:spTree>
    <p:extLst>
      <p:ext uri="{BB962C8B-B14F-4D97-AF65-F5344CB8AC3E}">
        <p14:creationId xmlns:p14="http://schemas.microsoft.com/office/powerpoint/2010/main" val="478020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62325B0D-F05D-415F-BCEE-D6E8D2A6C0FA}" type="slidenum">
              <a:rPr lang="en-US" smtClean="0"/>
              <a:t>22</a:t>
            </a:fld>
            <a:endParaRPr lang="en-US"/>
          </a:p>
        </p:txBody>
      </p:sp>
    </p:spTree>
    <p:extLst>
      <p:ext uri="{BB962C8B-B14F-4D97-AF65-F5344CB8AC3E}">
        <p14:creationId xmlns:p14="http://schemas.microsoft.com/office/powerpoint/2010/main" val="1375559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23</a:t>
            </a:fld>
            <a:endParaRPr lang="en-US"/>
          </a:p>
        </p:txBody>
      </p:sp>
    </p:spTree>
    <p:extLst>
      <p:ext uri="{BB962C8B-B14F-4D97-AF65-F5344CB8AC3E}">
        <p14:creationId xmlns:p14="http://schemas.microsoft.com/office/powerpoint/2010/main" val="115922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ASA has</a:t>
            </a:r>
            <a:r>
              <a:rPr lang="en-US" baseline="0" dirty="0" smtClean="0"/>
              <a:t> been collaborating with the National Safety Council and OSHA to provide resources for our members to keep employees safe.</a:t>
            </a:r>
            <a:endParaRPr lang="en-US" dirty="0" smtClean="0"/>
          </a:p>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24</a:t>
            </a:fld>
            <a:endParaRPr lang="en-US"/>
          </a:p>
        </p:txBody>
      </p:sp>
    </p:spTree>
    <p:extLst>
      <p:ext uri="{BB962C8B-B14F-4D97-AF65-F5344CB8AC3E}">
        <p14:creationId xmlns:p14="http://schemas.microsoft.com/office/powerpoint/2010/main" val="2508160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568847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514A9A4-92EF-4C07-BC1D-1F96AE86CA80}"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2593007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ea typeface="ＭＳ Ｐゴシック" charset="0"/>
                <a:cs typeface="ＭＳ Ｐゴシック" charset="0"/>
              </a:rPr>
              <a:t>Temporary and contract staffing is one of America’s largest service industries, employing more than 14 million people each year and playing a major role in the nation’s job growth. The industry’s policy agenda is focused on laws and regulations that affect staffing firms’ ability to create jobs and serve their clients. It can be found in the Law and Advocacy section of the ASA Website. </a:t>
            </a:r>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937125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Staffing Today: Your daily source for up-to-the-minute staffing industry, employment, and economic news as well as legal and legislative updates, Staffing Today delivers critical content affecting your clients, employees, and business operation</a:t>
            </a:r>
          </a:p>
          <a:p>
            <a:endParaRPr lang="en-US" dirty="0" smtClean="0"/>
          </a:p>
          <a:p>
            <a:r>
              <a:rPr lang="en-US" dirty="0" smtClean="0"/>
              <a:t>Staffing Law:</a:t>
            </a:r>
            <a:r>
              <a:rPr lang="en-US" baseline="0" dirty="0" smtClean="0"/>
              <a:t> P</a:t>
            </a:r>
            <a:r>
              <a:rPr lang="en-US" dirty="0" smtClean="0"/>
              <a:t>ublished three times a year, keeps ASA members informed of current legal, legislative, and regulatory developments affecting the staffing services industry.</a:t>
            </a:r>
          </a:p>
          <a:p>
            <a:endParaRPr lang="en-US" dirty="0" smtClean="0"/>
          </a:p>
          <a:p>
            <a:r>
              <a:rPr lang="en-US" dirty="0" smtClean="0"/>
              <a:t>Staffing Success: The award-winning flagship publication of ASA, Staffing Success magazine delivers in-depth articles, legal analysis and scenarios, and timely data and research. Each year, Staffing Success publishes the Staffing Industry Economic Analysis, the industry’s most-anticipated report on the state of the economy and the staffing industry.</a:t>
            </a:r>
          </a:p>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30</a:t>
            </a:fld>
            <a:endParaRPr lang="en-US"/>
          </a:p>
        </p:txBody>
      </p:sp>
    </p:spTree>
    <p:extLst>
      <p:ext uri="{BB962C8B-B14F-4D97-AF65-F5344CB8AC3E}">
        <p14:creationId xmlns:p14="http://schemas.microsoft.com/office/powerpoint/2010/main" val="3090630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31</a:t>
            </a:fld>
            <a:endParaRPr lang="en-US"/>
          </a:p>
        </p:txBody>
      </p:sp>
    </p:spTree>
    <p:extLst>
      <p:ext uri="{BB962C8B-B14F-4D97-AF65-F5344CB8AC3E}">
        <p14:creationId xmlns:p14="http://schemas.microsoft.com/office/powerpoint/2010/main" val="1523626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 </a:t>
            </a:r>
            <a:r>
              <a:rPr lang="en-US" dirty="0">
                <a:latin typeface="Arial Narrow" pitchFamily="34" charset="0"/>
              </a:rPr>
              <a:t>CHP program features rigorous content focused on employment and labor law at the federal level for health care staffing and recruiting professionals. It is the essential credential for health care staffing professionals, certifying their expertise to work with both employees and clients within the bounds of federal laws and regulations.</a:t>
            </a:r>
          </a:p>
          <a:p>
            <a:endParaRPr lang="en-US" dirty="0">
              <a:latin typeface="Arial Narrow" pitchFamily="34" charset="0"/>
            </a:endParaRPr>
          </a:p>
          <a:p>
            <a:r>
              <a:rPr lang="en-US" i="1" dirty="0">
                <a:latin typeface="Arial Narrow" pitchFamily="34" charset="0"/>
              </a:rPr>
              <a:t>NOTE:  if time allows, I think it would be good for Lesa to talk about why she’s committing time and resources to having </a:t>
            </a:r>
            <a:r>
              <a:rPr lang="en-US" i="1" dirty="0" err="1">
                <a:latin typeface="Arial Narrow" pitchFamily="34" charset="0"/>
              </a:rPr>
              <a:t>Staffmark</a:t>
            </a:r>
            <a:r>
              <a:rPr lang="en-US" i="1" dirty="0">
                <a:latin typeface="Arial Narrow" pitchFamily="34" charset="0"/>
              </a:rPr>
              <a:t> team members get their CSP and CSC certifications.  By talking about the value she sees in this, and why she herself got certified, it will have a big impact.</a:t>
            </a:r>
            <a:endParaRPr lang="en-US" i="1" dirty="0" smtClean="0"/>
          </a:p>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33</a:t>
            </a:fld>
            <a:endParaRPr lang="en-US"/>
          </a:p>
        </p:txBody>
      </p:sp>
    </p:spTree>
    <p:extLst>
      <p:ext uri="{BB962C8B-B14F-4D97-AF65-F5344CB8AC3E}">
        <p14:creationId xmlns:p14="http://schemas.microsoft.com/office/powerpoint/2010/main" val="1566545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3</a:t>
            </a:fld>
            <a:endParaRPr lang="en-US"/>
          </a:p>
        </p:txBody>
      </p:sp>
    </p:spTree>
    <p:extLst>
      <p:ext uri="{BB962C8B-B14F-4D97-AF65-F5344CB8AC3E}">
        <p14:creationId xmlns:p14="http://schemas.microsoft.com/office/powerpoint/2010/main" val="2063867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9782" y="4573388"/>
            <a:ext cx="5350694" cy="4339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BB5FD-1938-486A-9FC9-34192208A869}" type="slidenum">
              <a:rPr lang="en-US" smtClean="0">
                <a:solidFill>
                  <a:srgbClr val="000000"/>
                </a:solidFill>
              </a:rPr>
              <a:pPr>
                <a:defRPr/>
              </a:pPr>
              <a:t>34</a:t>
            </a:fld>
            <a:endParaRPr lang="en-US" dirty="0">
              <a:solidFill>
                <a:srgbClr val="000000"/>
              </a:solidFill>
            </a:endParaRPr>
          </a:p>
        </p:txBody>
      </p:sp>
    </p:spTree>
    <p:extLst>
      <p:ext uri="{BB962C8B-B14F-4D97-AF65-F5344CB8AC3E}">
        <p14:creationId xmlns:p14="http://schemas.microsoft.com/office/powerpoint/2010/main" val="260782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Best practices, legal updates, health care reform, how-</a:t>
            </a:r>
            <a:r>
              <a:rPr lang="en-US" dirty="0" err="1" smtClean="0"/>
              <a:t>tos</a:t>
            </a:r>
            <a:r>
              <a:rPr lang="en-US" dirty="0" smtClean="0"/>
              <a:t>, marketing, analysis and trends, and more—if there’s a topic important to staffing firms and staffing professionals, you’ll likely find it covered in ASA’s hundreds of live webinars – and recorded sessions from Staffing World and the ASA Staffing Law Conference. You</a:t>
            </a:r>
            <a:r>
              <a:rPr lang="en-US" baseline="0" dirty="0" smtClean="0"/>
              <a:t> can see what’s coming up on  the ASA calendar of events at americanstaffing.net.</a:t>
            </a:r>
            <a:endParaRPr lang="en-US" dirty="0" smtClean="0"/>
          </a:p>
        </p:txBody>
      </p:sp>
      <p:sp>
        <p:nvSpPr>
          <p:cNvPr id="4" name="Slide Number Placeholder 3"/>
          <p:cNvSpPr>
            <a:spLocks noGrp="1"/>
          </p:cNvSpPr>
          <p:nvPr>
            <p:ph type="sldNum" sz="quarter" idx="10"/>
          </p:nvPr>
        </p:nvSpPr>
        <p:spPr/>
        <p:txBody>
          <a:bodyPr/>
          <a:lstStyle/>
          <a:p>
            <a:fld id="{62325B0D-F05D-415F-BCEE-D6E8D2A6C0FA}" type="slidenum">
              <a:rPr lang="en-US" smtClean="0"/>
              <a:t>35</a:t>
            </a:fld>
            <a:endParaRPr lang="en-US"/>
          </a:p>
        </p:txBody>
      </p:sp>
    </p:spTree>
    <p:extLst>
      <p:ext uri="{BB962C8B-B14F-4D97-AF65-F5344CB8AC3E}">
        <p14:creationId xmlns:p14="http://schemas.microsoft.com/office/powerpoint/2010/main" val="3318923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36</a:t>
            </a:fld>
            <a:endParaRPr lang="en-US"/>
          </a:p>
        </p:txBody>
      </p:sp>
    </p:spTree>
    <p:extLst>
      <p:ext uri="{BB962C8B-B14F-4D97-AF65-F5344CB8AC3E}">
        <p14:creationId xmlns:p14="http://schemas.microsoft.com/office/powerpoint/2010/main" val="3803889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37</a:t>
            </a:fld>
            <a:endParaRPr lang="en-US"/>
          </a:p>
        </p:txBody>
      </p:sp>
    </p:spTree>
    <p:extLst>
      <p:ext uri="{BB962C8B-B14F-4D97-AF65-F5344CB8AC3E}">
        <p14:creationId xmlns:p14="http://schemas.microsoft.com/office/powerpoint/2010/main" val="1282727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39</a:t>
            </a:fld>
            <a:endParaRPr lang="en-US"/>
          </a:p>
        </p:txBody>
      </p:sp>
    </p:spTree>
    <p:extLst>
      <p:ext uri="{BB962C8B-B14F-4D97-AF65-F5344CB8AC3E}">
        <p14:creationId xmlns:p14="http://schemas.microsoft.com/office/powerpoint/2010/main" val="32676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4</a:t>
            </a:fld>
            <a:endParaRPr lang="en-US"/>
          </a:p>
        </p:txBody>
      </p:sp>
    </p:spTree>
    <p:extLst>
      <p:ext uri="{BB962C8B-B14F-4D97-AF65-F5344CB8AC3E}">
        <p14:creationId xmlns:p14="http://schemas.microsoft.com/office/powerpoint/2010/main" val="2408491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6</a:t>
            </a:fld>
            <a:endParaRPr lang="en-US"/>
          </a:p>
        </p:txBody>
      </p:sp>
    </p:spTree>
    <p:extLst>
      <p:ext uri="{BB962C8B-B14F-4D97-AF65-F5344CB8AC3E}">
        <p14:creationId xmlns:p14="http://schemas.microsoft.com/office/powerpoint/2010/main" val="289235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wanted to start by telling you a little of my journey in staffing.  I’ve been in this industry for 30 years and counting!  </a:t>
            </a:r>
          </a:p>
          <a:p>
            <a:endParaRPr lang="en-US" dirty="0" smtClean="0"/>
          </a:p>
          <a:p>
            <a:r>
              <a:rPr lang="en-US" dirty="0" smtClean="0"/>
              <a:t>(tell</a:t>
            </a:r>
            <a:r>
              <a:rPr lang="en-US" baseline="0" dirty="0" smtClean="0"/>
              <a:t> my history briefly…first job to now CEO)</a:t>
            </a:r>
          </a:p>
          <a:p>
            <a:endParaRPr lang="en-US" baseline="0" dirty="0" smtClean="0"/>
          </a:p>
          <a:p>
            <a:r>
              <a:rPr lang="en-US" baseline="0" dirty="0" smtClean="0"/>
              <a:t>And I’ve seen so many changes—from job boards to ATS to legislative challenges—our industry has changed much over the years.  </a:t>
            </a:r>
          </a:p>
          <a:p>
            <a:endParaRPr lang="en-US" baseline="0" dirty="0" smtClean="0"/>
          </a:p>
          <a:p>
            <a:r>
              <a:rPr lang="en-US" baseline="0" dirty="0" smtClean="0"/>
              <a:t>But one thing hasn’t changed and that’s the people.  The single best part of my job is the people I get to work with at </a:t>
            </a:r>
            <a:r>
              <a:rPr lang="en-US" baseline="0" dirty="0" err="1" smtClean="0"/>
              <a:t>Staffmark</a:t>
            </a:r>
            <a:r>
              <a:rPr lang="en-US" baseline="0" dirty="0" smtClean="0"/>
              <a:t>.  The people we find jobs for.  The people whose companies we help make more successful by finding them great people.  And the people I get to meet in my role with ASA.</a:t>
            </a:r>
          </a:p>
          <a:p>
            <a:endParaRPr lang="en-US" baseline="0" dirty="0" smtClean="0"/>
          </a:p>
          <a:p>
            <a:r>
              <a:rPr lang="en-US" baseline="0" dirty="0" smtClean="0"/>
              <a:t>I am so proud to be a part of this industry because I know the GREAT things we do every day.  And that’s why I’m so committed to the ASA.</a:t>
            </a:r>
          </a:p>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7</a:t>
            </a:fld>
            <a:endParaRPr lang="en-US"/>
          </a:p>
        </p:txBody>
      </p:sp>
    </p:spTree>
    <p:extLst>
      <p:ext uri="{BB962C8B-B14F-4D97-AF65-F5344CB8AC3E}">
        <p14:creationId xmlns:p14="http://schemas.microsoft.com/office/powerpoint/2010/main" val="128030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ASA does so much to support our industry…..</a:t>
            </a:r>
          </a:p>
        </p:txBody>
      </p:sp>
      <p:sp>
        <p:nvSpPr>
          <p:cNvPr id="4" name="Slide Number Placeholder 3"/>
          <p:cNvSpPr>
            <a:spLocks noGrp="1"/>
          </p:cNvSpPr>
          <p:nvPr>
            <p:ph type="sldNum" sz="quarter" idx="10"/>
          </p:nvPr>
        </p:nvSpPr>
        <p:spPr/>
        <p:txBody>
          <a:bodyPr/>
          <a:lstStyle/>
          <a:p>
            <a:fld id="{62325B0D-F05D-415F-BCEE-D6E8D2A6C0FA}" type="slidenum">
              <a:rPr lang="en-US" smtClean="0"/>
              <a:t>8</a:t>
            </a:fld>
            <a:endParaRPr lang="en-US"/>
          </a:p>
        </p:txBody>
      </p:sp>
    </p:spTree>
    <p:extLst>
      <p:ext uri="{BB962C8B-B14F-4D97-AF65-F5344CB8AC3E}">
        <p14:creationId xmlns:p14="http://schemas.microsoft.com/office/powerpoint/2010/main" val="768189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latin typeface="Arial" panose="020B0604020202020204" pitchFamily="34" charset="0"/>
              </a:rPr>
              <a:t>So let’s talk about what’s happening in our industry right now</a:t>
            </a:r>
            <a:r>
              <a:rPr lang="en-US" altLang="en-US" baseline="0" dirty="0" smtClean="0">
                <a:latin typeface="Arial" panose="020B0604020202020204" pitchFamily="34" charset="0"/>
              </a:rPr>
              <a:t> … </a:t>
            </a:r>
            <a:r>
              <a:rPr lang="en-US" altLang="en-US" dirty="0">
                <a:solidFill>
                  <a:srgbClr val="000000"/>
                </a:solidFill>
                <a:latin typeface="Arial Narrow" pitchFamily="34" charset="0"/>
              </a:rPr>
              <a:t>t</a:t>
            </a:r>
            <a:r>
              <a:rPr lang="en-US" dirty="0">
                <a:solidFill>
                  <a:srgbClr val="000000"/>
                </a:solidFill>
                <a:latin typeface="Arial Narrow" pitchFamily="34" charset="0"/>
              </a:rPr>
              <a:t>his is a great time to be a part of our industry … we have a lot of opportunity to capitalize on what is happening now …</a:t>
            </a:r>
          </a:p>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t>9</a:t>
            </a:fld>
            <a:endParaRPr lang="en-US"/>
          </a:p>
        </p:txBody>
      </p:sp>
    </p:spTree>
    <p:extLst>
      <p:ext uri="{BB962C8B-B14F-4D97-AF65-F5344CB8AC3E}">
        <p14:creationId xmlns:p14="http://schemas.microsoft.com/office/powerpoint/2010/main" val="4040998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industry is growing.</a:t>
            </a:r>
          </a:p>
          <a:p>
            <a:endParaRPr lang="en-US" dirty="0"/>
          </a:p>
          <a:p>
            <a:r>
              <a:rPr lang="en-US" dirty="0"/>
              <a:t>U.S. staffing firms hired nearly</a:t>
            </a:r>
            <a:r>
              <a:rPr lang="en-US" baseline="0" dirty="0"/>
              <a:t> 16</a:t>
            </a:r>
            <a:r>
              <a:rPr lang="en-US" dirty="0"/>
              <a:t> million temporary and contract employees during 2015, up from 14.4 million</a:t>
            </a:r>
            <a:r>
              <a:rPr lang="en-US" baseline="0" dirty="0"/>
              <a:t> in 2014</a:t>
            </a:r>
            <a:r>
              <a:rPr lang="en-US" dirty="0"/>
              <a:t>. This</a:t>
            </a:r>
            <a:r>
              <a:rPr lang="en-US" baseline="0" dirty="0"/>
              <a:t> translates to an average of 3.2 million temporary and contract employees placed in assignments each week—up 2.7% from 2014.</a:t>
            </a:r>
            <a:endParaRPr lang="en-US" dirty="0"/>
          </a:p>
          <a:p>
            <a:endParaRPr lang="en-US" dirty="0"/>
          </a:p>
          <a:p>
            <a:r>
              <a:rPr lang="en-US" dirty="0"/>
              <a:t>Staffing employment has continuously increased, faster than overall nonfarm employment, and has a penetration rate of around 2%.</a:t>
            </a:r>
          </a:p>
          <a:p>
            <a:endParaRPr lang="en-US" dirty="0"/>
          </a:p>
          <a:p>
            <a:r>
              <a:rPr lang="en-US" dirty="0"/>
              <a:t>Annual temporary and contract staffing sales in 2015 totaled $126.4 billion, up 4.1% over the</a:t>
            </a:r>
            <a:r>
              <a:rPr lang="en-US" baseline="0" dirty="0"/>
              <a:t> prior year</a:t>
            </a:r>
            <a:r>
              <a:rPr lang="en-US" dirty="0"/>
              <a:t>.</a:t>
            </a:r>
            <a:endParaRPr lang="en-US" baseline="0" dirty="0"/>
          </a:p>
          <a:p>
            <a:endParaRPr lang="en-US" baseline="0" dirty="0"/>
          </a:p>
          <a:p>
            <a:r>
              <a:rPr lang="en-US" dirty="0"/>
              <a:t>Total staffing and recruiting industry sales—including search and placement—increased </a:t>
            </a:r>
            <a:r>
              <a:rPr lang="en-US" baseline="0" dirty="0"/>
              <a:t>5.4% in 2015 compared with 2014, totaling $147 billion</a:t>
            </a:r>
            <a:r>
              <a:rPr lang="en-US" dirty="0"/>
              <a:t>.</a:t>
            </a:r>
          </a:p>
          <a:p>
            <a:endParaRPr lang="en-US" dirty="0"/>
          </a:p>
        </p:txBody>
      </p:sp>
      <p:sp>
        <p:nvSpPr>
          <p:cNvPr id="4" name="Slide Number Placeholder 3"/>
          <p:cNvSpPr>
            <a:spLocks noGrp="1"/>
          </p:cNvSpPr>
          <p:nvPr>
            <p:ph type="sldNum" sz="quarter" idx="10"/>
          </p:nvPr>
        </p:nvSpPr>
        <p:spPr/>
        <p:txBody>
          <a:bodyPr/>
          <a:lstStyle/>
          <a:p>
            <a:fld id="{62325B0D-F05D-415F-BCEE-D6E8D2A6C0F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883746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0825"/>
            <a:ext cx="7772400" cy="1470025"/>
          </a:xfrm>
        </p:spPr>
        <p:txBody>
          <a:bodyPr/>
          <a:lstStyle>
            <a:lvl1pPr algn="ctr">
              <a:defRPr/>
            </a:lvl1pPr>
          </a:lstStyle>
          <a:p>
            <a:r>
              <a:rPr lang="en-US" smtClean="0"/>
              <a:t>Click to edit Master title style</a:t>
            </a:r>
            <a:endParaRPr lang="en-US"/>
          </a:p>
        </p:txBody>
      </p:sp>
      <p:sp>
        <p:nvSpPr>
          <p:cNvPr id="3" name="Subtitle 2"/>
          <p:cNvSpPr>
            <a:spLocks noGrp="1"/>
          </p:cNvSpPr>
          <p:nvPr>
            <p:ph type="subTitle" idx="1"/>
          </p:nvPr>
        </p:nvSpPr>
        <p:spPr>
          <a:xfrm>
            <a:off x="1371600" y="28194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941831A-6EF9-4C16-9406-05A9CA9F48F2}" type="datetimeFigureOut">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79D78-AFDC-48D0-974F-F4487A95D329}" type="slidenum">
              <a:rPr lang="en-US" smtClean="0"/>
              <a:t>‹#›</a:t>
            </a:fld>
            <a:endParaRPr lang="en-US"/>
          </a:p>
        </p:txBody>
      </p:sp>
    </p:spTree>
    <p:extLst>
      <p:ext uri="{BB962C8B-B14F-4D97-AF65-F5344CB8AC3E}">
        <p14:creationId xmlns:p14="http://schemas.microsoft.com/office/powerpoint/2010/main" val="2542926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41831A-6EF9-4C16-9406-05A9CA9F48F2}" type="datetimeFigureOut">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79D78-AFDC-48D0-974F-F4487A95D329}" type="slidenum">
              <a:rPr lang="en-US" smtClean="0"/>
              <a:t>‹#›</a:t>
            </a:fld>
            <a:endParaRPr lang="en-US"/>
          </a:p>
        </p:txBody>
      </p:sp>
    </p:spTree>
    <p:extLst>
      <p:ext uri="{BB962C8B-B14F-4D97-AF65-F5344CB8AC3E}">
        <p14:creationId xmlns:p14="http://schemas.microsoft.com/office/powerpoint/2010/main" val="964023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0"/>
            <a:ext cx="2057400" cy="5440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85800"/>
            <a:ext cx="6019800" cy="5440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41831A-6EF9-4C16-9406-05A9CA9F48F2}" type="datetimeFigureOut">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79D78-AFDC-48D0-974F-F4487A95D329}" type="slidenum">
              <a:rPr lang="en-US" smtClean="0"/>
              <a:t>‹#›</a:t>
            </a:fld>
            <a:endParaRPr lang="en-US"/>
          </a:p>
        </p:txBody>
      </p:sp>
    </p:spTree>
    <p:extLst>
      <p:ext uri="{BB962C8B-B14F-4D97-AF65-F5344CB8AC3E}">
        <p14:creationId xmlns:p14="http://schemas.microsoft.com/office/powerpoint/2010/main" val="2439433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941831A-6EF9-4C16-9406-05A9CA9F48F2}" type="datetimeFigureOut">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13290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Rectangle 6"/>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Rectangle 7"/>
          <p:cNvSpPr>
            <a:spLocks noGrp="1" noChangeArrowheads="1"/>
          </p:cNvSpPr>
          <p:nvPr>
            <p:ph type="sldNum" sz="quarter" idx="12"/>
          </p:nvPr>
        </p:nvSpPr>
        <p:spPr/>
        <p:txBody>
          <a:bodyPr/>
          <a:lstStyle>
            <a:lvl1pPr eaLnBrk="1" hangingPunct="1">
              <a:defRPr/>
            </a:lvl1pPr>
          </a:lstStyle>
          <a:p>
            <a:pPr>
              <a:defRPr/>
            </a:pPr>
            <a:fld id="{3E37D4C6-CC5F-4F8D-9876-37D2BE2A07CA}" type="slidenum">
              <a:rPr lang="en-US"/>
              <a:pPr>
                <a:defRPr/>
              </a:pPr>
              <a:t>‹#›</a:t>
            </a:fld>
            <a:endParaRPr lang="en-US" dirty="0"/>
          </a:p>
        </p:txBody>
      </p:sp>
    </p:spTree>
    <p:extLst>
      <p:ext uri="{BB962C8B-B14F-4D97-AF65-F5344CB8AC3E}">
        <p14:creationId xmlns:p14="http://schemas.microsoft.com/office/powerpoint/2010/main" val="165148341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0825"/>
            <a:ext cx="7772400" cy="1470025"/>
          </a:xfrm>
        </p:spPr>
        <p:txBody>
          <a:bodyPr/>
          <a:lstStyle>
            <a:lvl1pPr algn="ct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19400"/>
            <a:ext cx="6400800" cy="1752600"/>
          </a:xfrm>
        </p:spPr>
        <p:txBody>
          <a:bodyPr>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941831A-6EF9-4C16-9406-05A9CA9F48F2}" type="datetimeFigureOut">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79D78-AFDC-48D0-974F-F4487A95D329}" type="slidenum">
              <a:rPr lang="en-US" smtClean="0"/>
              <a:t>‹#›</a:t>
            </a:fld>
            <a:endParaRPr lang="en-US"/>
          </a:p>
        </p:txBody>
      </p:sp>
      <p:grpSp>
        <p:nvGrpSpPr>
          <p:cNvPr id="9" name="Group 8"/>
          <p:cNvGrpSpPr/>
          <p:nvPr userDrawn="1"/>
        </p:nvGrpSpPr>
        <p:grpSpPr>
          <a:xfrm>
            <a:off x="8210550" y="5891213"/>
            <a:ext cx="647700" cy="738187"/>
            <a:chOff x="8210550" y="5891213"/>
            <a:chExt cx="647700" cy="738187"/>
          </a:xfrm>
        </p:grpSpPr>
        <p:sp>
          <p:nvSpPr>
            <p:cNvPr id="10" name="Rectangle 9"/>
            <p:cNvSpPr/>
            <p:nvPr userDrawn="1"/>
          </p:nvSpPr>
          <p:spPr>
            <a:xfrm>
              <a:off x="8210550" y="5891213"/>
              <a:ext cx="647700" cy="738187"/>
            </a:xfrm>
            <a:prstGeom prst="rect">
              <a:avLst/>
            </a:prstGeom>
            <a:solidFill>
              <a:srgbClr val="E5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63885" y="5959689"/>
              <a:ext cx="541030" cy="601235"/>
            </a:xfrm>
            <a:prstGeom prst="rect">
              <a:avLst/>
            </a:prstGeom>
          </p:spPr>
        </p:pic>
      </p:grpSp>
    </p:spTree>
    <p:extLst>
      <p:ext uri="{BB962C8B-B14F-4D97-AF65-F5344CB8AC3E}">
        <p14:creationId xmlns:p14="http://schemas.microsoft.com/office/powerpoint/2010/main" val="265978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41831A-6EF9-4C16-9406-05A9CA9F48F2}" type="datetimeFigureOut">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79D78-AFDC-48D0-974F-F4487A95D329}" type="slidenum">
              <a:rPr lang="en-US" smtClean="0"/>
              <a:t>‹#›</a:t>
            </a:fld>
            <a:endParaRPr lang="en-US"/>
          </a:p>
        </p:txBody>
      </p:sp>
    </p:spTree>
    <p:extLst>
      <p:ext uri="{BB962C8B-B14F-4D97-AF65-F5344CB8AC3E}">
        <p14:creationId xmlns:p14="http://schemas.microsoft.com/office/powerpoint/2010/main" val="794270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41831A-6EF9-4C16-9406-05A9CA9F48F2}" type="datetimeFigureOut">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79D78-AFDC-48D0-974F-F4487A95D329}" type="slidenum">
              <a:rPr lang="en-US" smtClean="0"/>
              <a:t>‹#›</a:t>
            </a:fld>
            <a:endParaRPr lang="en-US"/>
          </a:p>
        </p:txBody>
      </p:sp>
    </p:spTree>
    <p:extLst>
      <p:ext uri="{BB962C8B-B14F-4D97-AF65-F5344CB8AC3E}">
        <p14:creationId xmlns:p14="http://schemas.microsoft.com/office/powerpoint/2010/main" val="3717751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41831A-6EF9-4C16-9406-05A9CA9F48F2}" type="datetimeFigureOut">
              <a:rPr lang="en-US" smtClean="0"/>
              <a:t>9/22/2016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79D78-AFDC-48D0-974F-F4487A95D329}" type="slidenum">
              <a:rPr lang="en-US" smtClean="0"/>
              <a:t>‹#›</a:t>
            </a:fld>
            <a:endParaRPr lang="en-US"/>
          </a:p>
        </p:txBody>
      </p:sp>
    </p:spTree>
    <p:extLst>
      <p:ext uri="{BB962C8B-B14F-4D97-AF65-F5344CB8AC3E}">
        <p14:creationId xmlns:p14="http://schemas.microsoft.com/office/powerpoint/2010/main" val="708553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41831A-6EF9-4C16-9406-05A9CA9F48F2}" type="datetimeFigureOut">
              <a:rPr lang="en-US" smtClean="0"/>
              <a:t>9/22/2016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579D78-AFDC-48D0-974F-F4487A95D329}" type="slidenum">
              <a:rPr lang="en-US" smtClean="0"/>
              <a:t>‹#›</a:t>
            </a:fld>
            <a:endParaRPr lang="en-US"/>
          </a:p>
        </p:txBody>
      </p:sp>
    </p:spTree>
    <p:extLst>
      <p:ext uri="{BB962C8B-B14F-4D97-AF65-F5344CB8AC3E}">
        <p14:creationId xmlns:p14="http://schemas.microsoft.com/office/powerpoint/2010/main" val="1659976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a:solidFill>
                  <a:schemeClr val="tx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F941831A-6EF9-4C16-9406-05A9CA9F48F2}" type="datetimeFigureOut">
              <a:rPr lang="en-US" smtClean="0"/>
              <a:t>9/22/2016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579D78-AFDC-48D0-974F-F4487A95D329}" type="slidenum">
              <a:rPr lang="en-US" smtClean="0"/>
              <a:t>‹#›</a:t>
            </a:fld>
            <a:endParaRPr lang="en-US"/>
          </a:p>
        </p:txBody>
      </p:sp>
    </p:spTree>
    <p:extLst>
      <p:ext uri="{BB962C8B-B14F-4D97-AF65-F5344CB8AC3E}">
        <p14:creationId xmlns:p14="http://schemas.microsoft.com/office/powerpoint/2010/main" val="653500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3887"/>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623887"/>
            <a:ext cx="5111750" cy="57007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785937"/>
            <a:ext cx="3008313" cy="45386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41831A-6EF9-4C16-9406-05A9CA9F48F2}" type="datetimeFigureOut">
              <a:rPr lang="en-US" smtClean="0"/>
              <a:t>9/22/2016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79D78-AFDC-48D0-974F-F4487A95D329}" type="slidenum">
              <a:rPr lang="en-US" smtClean="0"/>
              <a:t>‹#›</a:t>
            </a:fld>
            <a:endParaRPr lang="en-US"/>
          </a:p>
        </p:txBody>
      </p:sp>
    </p:spTree>
    <p:extLst>
      <p:ext uri="{BB962C8B-B14F-4D97-AF65-F5344CB8AC3E}">
        <p14:creationId xmlns:p14="http://schemas.microsoft.com/office/powerpoint/2010/main" val="3951737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41831A-6EF9-4C16-9406-05A9CA9F48F2}" type="datetimeFigureOut">
              <a:rPr lang="en-US" smtClean="0"/>
              <a:t>9/22/2016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79D78-AFDC-48D0-974F-F4487A95D329}" type="slidenum">
              <a:rPr lang="en-US" smtClean="0"/>
              <a:t>‹#›</a:t>
            </a:fld>
            <a:endParaRPr lang="en-US"/>
          </a:p>
        </p:txBody>
      </p:sp>
    </p:spTree>
    <p:extLst>
      <p:ext uri="{BB962C8B-B14F-4D97-AF65-F5344CB8AC3E}">
        <p14:creationId xmlns:p14="http://schemas.microsoft.com/office/powerpoint/2010/main" val="3373527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38117"/>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404917"/>
            <a:ext cx="8229600" cy="459583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41831A-6EF9-4C16-9406-05A9CA9F48F2}" type="datetimeFigureOut">
              <a:rPr lang="en-US" smtClean="0"/>
              <a:t>9/22/2016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79D78-AFDC-48D0-974F-F4487A95D329}" type="slidenum">
              <a:rPr lang="en-US" smtClean="0"/>
              <a:t>‹#›</a:t>
            </a:fld>
            <a:endParaRPr lang="en-US"/>
          </a:p>
        </p:txBody>
      </p:sp>
      <p:grpSp>
        <p:nvGrpSpPr>
          <p:cNvPr id="12" name="Group 11"/>
          <p:cNvGrpSpPr/>
          <p:nvPr userDrawn="1"/>
        </p:nvGrpSpPr>
        <p:grpSpPr>
          <a:xfrm>
            <a:off x="8210550" y="5891213"/>
            <a:ext cx="647700" cy="738187"/>
            <a:chOff x="8210550" y="5891213"/>
            <a:chExt cx="647700" cy="738187"/>
          </a:xfrm>
        </p:grpSpPr>
        <p:sp>
          <p:nvSpPr>
            <p:cNvPr id="11" name="Rectangle 10"/>
            <p:cNvSpPr/>
            <p:nvPr userDrawn="1"/>
          </p:nvSpPr>
          <p:spPr>
            <a:xfrm>
              <a:off x="8210550" y="5891213"/>
              <a:ext cx="647700" cy="738187"/>
            </a:xfrm>
            <a:prstGeom prst="rect">
              <a:avLst/>
            </a:prstGeom>
            <a:solidFill>
              <a:srgbClr val="E5E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263885" y="5959689"/>
              <a:ext cx="541030" cy="601235"/>
            </a:xfrm>
            <a:prstGeom prst="rect">
              <a:avLst/>
            </a:prstGeom>
          </p:spPr>
        </p:pic>
      </p:grpSp>
    </p:spTree>
    <p:extLst>
      <p:ext uri="{BB962C8B-B14F-4D97-AF65-F5344CB8AC3E}">
        <p14:creationId xmlns:p14="http://schemas.microsoft.com/office/powerpoint/2010/main" val="191414516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spcBef>
          <a:spcPct val="0"/>
        </a:spcBef>
        <a:buNone/>
        <a:defRPr sz="4400" b="1" kern="1200">
          <a:solidFill>
            <a:srgbClr val="095D7E"/>
          </a:solidFill>
          <a:latin typeface="Arial Narrow" panose="020B0606020202030204" pitchFamily="34" charset="0"/>
          <a:ea typeface="+mj-ea"/>
          <a:cs typeface="+mj-cs"/>
        </a:defRPr>
      </a:lvl1pPr>
    </p:titleStyle>
    <p:bodyStyle>
      <a:lvl1pPr marL="342900" indent="-342900" algn="l" defTabSz="914400" rtl="0" eaLnBrk="1" latinLnBrk="0" hangingPunct="1">
        <a:spcBef>
          <a:spcPct val="20000"/>
        </a:spcBef>
        <a:buClr>
          <a:srgbClr val="095D7E"/>
        </a:buClr>
        <a:buFont typeface="Wingdings" panose="05000000000000000000" pitchFamily="2" charset="2"/>
        <a:buChar char="§"/>
        <a:defRPr sz="32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Clr>
          <a:srgbClr val="095D7E"/>
        </a:buClr>
        <a:buFont typeface="Arial" panose="020B0604020202020204" pitchFamily="34" charset="0"/>
        <a:buChar char="–"/>
        <a:defRPr sz="28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Clr>
          <a:srgbClr val="095D7E"/>
        </a:buClr>
        <a:buFont typeface="Wingdings" panose="05000000000000000000" pitchFamily="2" charset="2"/>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Clr>
          <a:srgbClr val="095D7E"/>
        </a:buClr>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Clr>
          <a:srgbClr val="095D7E"/>
        </a:buClr>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2.jpeg"/><Relationship Id="rId11" Type="http://schemas.openxmlformats.org/officeDocument/2006/relationships/image" Target="../media/image9.png"/><Relationship Id="rId5" Type="http://schemas.microsoft.com/office/2007/relationships/hdphoto" Target="../media/hdphoto1.wdp"/><Relationship Id="rId10" Type="http://schemas.microsoft.com/office/2007/relationships/hdphoto" Target="../media/hdphoto4.wdp"/><Relationship Id="rId4" Type="http://schemas.openxmlformats.org/officeDocument/2006/relationships/image" Target="../media/image21.jpe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7.jpe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State of the Industry</a:t>
            </a: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t>Lesa Francis, CSP</a:t>
            </a:r>
          </a:p>
          <a:p>
            <a:r>
              <a:rPr lang="en-US" dirty="0" smtClean="0"/>
              <a:t>Chairman, ASA Board of Directors</a:t>
            </a:r>
          </a:p>
          <a:p>
            <a:r>
              <a:rPr lang="en-US" dirty="0" smtClean="0"/>
              <a:t>President and CEO, Supplemental Healthcare</a:t>
            </a:r>
            <a:endParaRPr lang="en-US" dirty="0"/>
          </a:p>
        </p:txBody>
      </p:sp>
    </p:spTree>
    <p:extLst>
      <p:ext uri="{BB962C8B-B14F-4D97-AF65-F5344CB8AC3E}">
        <p14:creationId xmlns:p14="http://schemas.microsoft.com/office/powerpoint/2010/main" val="4095089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403" y="802856"/>
            <a:ext cx="8595360" cy="4842700"/>
          </a:xfrm>
          <a:prstGeom prst="rect">
            <a:avLst/>
          </a:prstGeom>
        </p:spPr>
      </p:pic>
    </p:spTree>
    <p:extLst>
      <p:ext uri="{BB962C8B-B14F-4D97-AF65-F5344CB8AC3E}">
        <p14:creationId xmlns:p14="http://schemas.microsoft.com/office/powerpoint/2010/main" val="2545744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09600" y="5722972"/>
            <a:ext cx="39388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3200" b="1">
                <a:solidFill>
                  <a:schemeClr val="tx1"/>
                </a:solidFill>
                <a:latin typeface="Arial Narrow" panose="020B0606020202030204" pitchFamily="34" charset="0"/>
              </a:defRPr>
            </a:lvl1pPr>
            <a:lvl2pPr marL="742950" indent="-285750">
              <a:spcBef>
                <a:spcPct val="20000"/>
              </a:spcBef>
              <a:buFont typeface="Wingdings" panose="05000000000000000000" pitchFamily="2" charset="2"/>
              <a:buChar char="§"/>
              <a:defRPr sz="2400" b="1">
                <a:solidFill>
                  <a:schemeClr val="tx1"/>
                </a:solidFill>
                <a:latin typeface="Arial Narrow" panose="020B0606020202030204" pitchFamily="34" charset="0"/>
              </a:defRPr>
            </a:lvl2pPr>
            <a:lvl3pPr marL="1143000" indent="-228600">
              <a:spcBef>
                <a:spcPct val="20000"/>
              </a:spcBef>
              <a:buFont typeface="Wingdings" panose="05000000000000000000" pitchFamily="2" charset="2"/>
              <a:buChar char="§"/>
              <a:defRPr sz="2000" b="1">
                <a:solidFill>
                  <a:schemeClr val="tx1"/>
                </a:solidFill>
                <a:latin typeface="Arial Narrow" panose="020B0606020202030204" pitchFamily="34" charset="0"/>
              </a:defRPr>
            </a:lvl3pPr>
            <a:lvl4pPr marL="1600200" indent="-228600">
              <a:spcBef>
                <a:spcPct val="20000"/>
              </a:spcBef>
              <a:buFont typeface="Wingdings" panose="05000000000000000000" pitchFamily="2" charset="2"/>
              <a:buChar char="§"/>
              <a:defRPr sz="1600" b="1">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r>
              <a:rPr lang="en-US" altLang="en-US" sz="800" b="0" i="1" dirty="0">
                <a:solidFill>
                  <a:srgbClr val="000000"/>
                </a:solidFill>
                <a:cs typeface="Arial" panose="020B0604020202020204" pitchFamily="34" charset="0"/>
              </a:rPr>
              <a:t>Sources: Economic Modeling Specialists Intl. (EMSI), Census Bureau, American Staffing Association</a:t>
            </a:r>
          </a:p>
        </p:txBody>
      </p:sp>
      <p:sp>
        <p:nvSpPr>
          <p:cNvPr id="8" name="Rectangle 2"/>
          <p:cNvSpPr txBox="1">
            <a:spLocks noChangeArrowheads="1"/>
          </p:cNvSpPr>
          <p:nvPr/>
        </p:nvSpPr>
        <p:spPr bwMode="auto">
          <a:xfrm>
            <a:off x="609600" y="790575"/>
            <a:ext cx="72390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300" b="1" i="0" u="none">
                <a:solidFill>
                  <a:schemeClr val="tx1"/>
                </a:solidFill>
                <a:latin typeface="+mj-lt"/>
                <a:ea typeface="+mj-ea"/>
                <a:cs typeface="+mj-cs"/>
              </a:defRPr>
            </a:lvl1pPr>
            <a:lvl2pPr algn="l" rtl="0" eaLnBrk="0" fontAlgn="base" hangingPunct="0">
              <a:spcBef>
                <a:spcPct val="0"/>
              </a:spcBef>
              <a:spcAft>
                <a:spcPct val="0"/>
              </a:spcAft>
              <a:defRPr sz="4300" b="1">
                <a:solidFill>
                  <a:schemeClr val="tx1"/>
                </a:solidFill>
                <a:latin typeface="Arial Narrow" pitchFamily="34" charset="0"/>
              </a:defRPr>
            </a:lvl2pPr>
            <a:lvl3pPr algn="l" rtl="0" eaLnBrk="0" fontAlgn="base" hangingPunct="0">
              <a:spcBef>
                <a:spcPct val="0"/>
              </a:spcBef>
              <a:spcAft>
                <a:spcPct val="0"/>
              </a:spcAft>
              <a:defRPr sz="4300" b="1">
                <a:solidFill>
                  <a:schemeClr val="tx1"/>
                </a:solidFill>
                <a:latin typeface="Arial Narrow" pitchFamily="34" charset="0"/>
              </a:defRPr>
            </a:lvl3pPr>
            <a:lvl4pPr algn="l" rtl="0" eaLnBrk="0" fontAlgn="base" hangingPunct="0">
              <a:spcBef>
                <a:spcPct val="0"/>
              </a:spcBef>
              <a:spcAft>
                <a:spcPct val="0"/>
              </a:spcAft>
              <a:defRPr sz="4300" b="1">
                <a:solidFill>
                  <a:schemeClr val="tx1"/>
                </a:solidFill>
                <a:latin typeface="Arial Narrow" pitchFamily="34" charset="0"/>
              </a:defRPr>
            </a:lvl4pPr>
            <a:lvl5pPr algn="l" rtl="0" eaLnBrk="0" fontAlgn="base" hangingPunct="0">
              <a:spcBef>
                <a:spcPct val="0"/>
              </a:spcBef>
              <a:spcAft>
                <a:spcPct val="0"/>
              </a:spcAft>
              <a:defRPr sz="4300" b="1">
                <a:solidFill>
                  <a:schemeClr val="tx1"/>
                </a:solidFill>
                <a:latin typeface="Arial Narrow" pitchFamily="34" charset="0"/>
              </a:defRPr>
            </a:lvl5pPr>
            <a:lvl6pPr marL="457200" algn="l" rtl="0" eaLnBrk="0" fontAlgn="base" hangingPunct="0">
              <a:spcBef>
                <a:spcPct val="0"/>
              </a:spcBef>
              <a:spcAft>
                <a:spcPct val="0"/>
              </a:spcAft>
              <a:defRPr sz="4300" b="1">
                <a:solidFill>
                  <a:schemeClr val="tx1"/>
                </a:solidFill>
                <a:latin typeface="Arial Narrow" pitchFamily="34" charset="0"/>
              </a:defRPr>
            </a:lvl6pPr>
            <a:lvl7pPr marL="914400" algn="l" rtl="0" eaLnBrk="0" fontAlgn="base" hangingPunct="0">
              <a:spcBef>
                <a:spcPct val="0"/>
              </a:spcBef>
              <a:spcAft>
                <a:spcPct val="0"/>
              </a:spcAft>
              <a:defRPr sz="4300" b="1">
                <a:solidFill>
                  <a:schemeClr val="tx1"/>
                </a:solidFill>
                <a:latin typeface="Arial Narrow" pitchFamily="34" charset="0"/>
              </a:defRPr>
            </a:lvl7pPr>
            <a:lvl8pPr marL="1371600" algn="l" rtl="0" eaLnBrk="0" fontAlgn="base" hangingPunct="0">
              <a:spcBef>
                <a:spcPct val="0"/>
              </a:spcBef>
              <a:spcAft>
                <a:spcPct val="0"/>
              </a:spcAft>
              <a:defRPr sz="4300" b="1">
                <a:solidFill>
                  <a:schemeClr val="tx1"/>
                </a:solidFill>
                <a:latin typeface="Arial Narrow" pitchFamily="34" charset="0"/>
              </a:defRPr>
            </a:lvl8pPr>
            <a:lvl9pPr marL="1828800" algn="l" rtl="0" eaLnBrk="0" fontAlgn="base" hangingPunct="0">
              <a:spcBef>
                <a:spcPct val="0"/>
              </a:spcBef>
              <a:spcAft>
                <a:spcPct val="0"/>
              </a:spcAft>
              <a:defRPr sz="4300" b="1">
                <a:solidFill>
                  <a:schemeClr val="tx1"/>
                </a:solidFill>
                <a:latin typeface="Arial Narrow" pitchFamily="34" charset="0"/>
              </a:defRPr>
            </a:lvl9pPr>
          </a:lstStyle>
          <a:p>
            <a:pPr eaLnBrk="1" hangingPunct="1"/>
            <a:r>
              <a:rPr lang="en-US" altLang="en-US" sz="4000" kern="0" dirty="0">
                <a:solidFill>
                  <a:srgbClr val="095D7E"/>
                </a:solidFill>
                <a:latin typeface="Arial Narrow" panose="020B0606020202030204" pitchFamily="34" charset="0"/>
              </a:rPr>
              <a:t>In 2015, Staffing Firms </a:t>
            </a:r>
            <a:r>
              <a:rPr lang="en-US" altLang="en-US" sz="4000" kern="0" dirty="0" smtClean="0">
                <a:solidFill>
                  <a:srgbClr val="095D7E"/>
                </a:solidFill>
                <a:latin typeface="Arial Narrow" panose="020B0606020202030204" pitchFamily="34" charset="0"/>
              </a:rPr>
              <a:t>Employed</a:t>
            </a:r>
            <a:endParaRPr lang="en-US" altLang="en-US" sz="4000" kern="0" dirty="0">
              <a:solidFill>
                <a:srgbClr val="095D7E"/>
              </a:solidFill>
              <a:latin typeface="Arial Narrow" panose="020B0606020202030204" pitchFamily="34" charset="0"/>
            </a:endParaRPr>
          </a:p>
          <a:p>
            <a:pPr eaLnBrk="1" hangingPunct="1"/>
            <a:r>
              <a:rPr lang="en-US" altLang="en-US" sz="4000" kern="0" dirty="0" smtClean="0">
                <a:solidFill>
                  <a:srgbClr val="095D7E"/>
                </a:solidFill>
                <a:latin typeface="Arial Narrow" panose="020B0606020202030204" pitchFamily="34" charset="0"/>
              </a:rPr>
              <a:t>208,610 Workers </a:t>
            </a:r>
            <a:r>
              <a:rPr lang="en-US" altLang="en-US" sz="4000" kern="0" dirty="0">
                <a:solidFill>
                  <a:srgbClr val="095D7E"/>
                </a:solidFill>
                <a:latin typeface="Arial Narrow" panose="020B0606020202030204" pitchFamily="34" charset="0"/>
              </a:rPr>
              <a:t>in </a:t>
            </a:r>
            <a:r>
              <a:rPr lang="en-US" altLang="en-US" sz="4000" kern="0" dirty="0" smtClean="0">
                <a:solidFill>
                  <a:srgbClr val="095D7E"/>
                </a:solidFill>
                <a:latin typeface="Arial Narrow" panose="020B0606020202030204" pitchFamily="34" charset="0"/>
              </a:rPr>
              <a:t>Colorado</a:t>
            </a:r>
            <a:endParaRPr lang="en-US" altLang="en-US" sz="4000" kern="0" dirty="0">
              <a:solidFill>
                <a:srgbClr val="095D7E"/>
              </a:solidFill>
              <a:latin typeface="Arial Narrow" panose="020B0606020202030204" pitchFamily="34" charset="0"/>
            </a:endParaRPr>
          </a:p>
        </p:txBody>
      </p:sp>
      <p:sp>
        <p:nvSpPr>
          <p:cNvPr id="6" name="Content Placeholder 2"/>
          <p:cNvSpPr txBox="1">
            <a:spLocks/>
          </p:cNvSpPr>
          <p:nvPr/>
        </p:nvSpPr>
        <p:spPr>
          <a:xfrm>
            <a:off x="609601" y="2587867"/>
            <a:ext cx="6035040" cy="2780967"/>
          </a:xfrm>
          <a:prstGeom prst="rect">
            <a:avLst/>
          </a:prstGeom>
        </p:spPr>
        <p:txBody>
          <a:bodyPr/>
          <a:lstStyle>
            <a:lvl1pPr marL="342900" indent="-342900" algn="l" defTabSz="914400" rtl="0" eaLnBrk="1" latinLnBrk="0" hangingPunct="1">
              <a:spcBef>
                <a:spcPct val="20000"/>
              </a:spcBef>
              <a:buClr>
                <a:srgbClr val="095D7E"/>
              </a:buClr>
              <a:buFont typeface="Wingdings" panose="05000000000000000000" pitchFamily="2" charset="2"/>
              <a:buChar char="§"/>
              <a:defRPr sz="32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Clr>
                <a:srgbClr val="095D7E"/>
              </a:buClr>
              <a:buFont typeface="Arial" panose="020B0604020202020204" pitchFamily="34" charset="0"/>
              <a:buChar char="–"/>
              <a:defRPr sz="28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Clr>
                <a:srgbClr val="095D7E"/>
              </a:buClr>
              <a:buFont typeface="Wingdings" panose="05000000000000000000" pitchFamily="2" charset="2"/>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Clr>
                <a:srgbClr val="095D7E"/>
              </a:buClr>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Clr>
                <a:srgbClr val="095D7E"/>
              </a:buClr>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t>Average number of temporary workers each </a:t>
            </a:r>
            <a:r>
              <a:rPr lang="en-US" sz="2800" dirty="0" smtClean="0"/>
              <a:t>week: 43,191</a:t>
            </a:r>
            <a:endParaRPr lang="en-US" sz="2800" dirty="0"/>
          </a:p>
          <a:p>
            <a:r>
              <a:rPr lang="en-US" sz="2800" dirty="0"/>
              <a:t>Annual staffing employment: 208,610</a:t>
            </a:r>
            <a:endParaRPr lang="en-US" sz="2800" dirty="0" smtClean="0"/>
          </a:p>
          <a:p>
            <a:r>
              <a:rPr lang="en-US" sz="2800" dirty="0" smtClean="0"/>
              <a:t>Average annual earnings per </a:t>
            </a:r>
            <a:r>
              <a:rPr lang="en-US" sz="2800" dirty="0"/>
              <a:t>job</a:t>
            </a:r>
            <a:r>
              <a:rPr lang="en-US" sz="2800" dirty="0" smtClean="0"/>
              <a:t>: $</a:t>
            </a:r>
            <a:r>
              <a:rPr lang="en-US" sz="2800" dirty="0"/>
              <a:t>39,630</a:t>
            </a:r>
            <a:endParaRPr lang="en-US" sz="2800" dirty="0" smtClean="0"/>
          </a:p>
          <a:p>
            <a:r>
              <a:rPr lang="en-US" sz="2800" dirty="0" smtClean="0"/>
              <a:t>Estimated number of firms: 297</a:t>
            </a:r>
            <a:endParaRPr lang="en-US" sz="2800" dirty="0"/>
          </a:p>
        </p:txBody>
      </p:sp>
      <p:pic>
        <p:nvPicPr>
          <p:cNvPr id="7" name="Picture 6"/>
          <p:cNvPicPr/>
          <p:nvPr/>
        </p:nvPicPr>
        <p:blipFill>
          <a:blip r:embed="rId3"/>
          <a:stretch>
            <a:fillRect/>
          </a:stretch>
        </p:blipFill>
        <p:spPr>
          <a:xfrm>
            <a:off x="6912864" y="2679192"/>
            <a:ext cx="2103120" cy="2596515"/>
          </a:xfrm>
          <a:prstGeom prst="ellipse">
            <a:avLst/>
          </a:prstGeom>
          <a:ln>
            <a:noFill/>
          </a:ln>
          <a:effectLst>
            <a:softEdge rad="112500"/>
          </a:effectLst>
        </p:spPr>
      </p:pic>
    </p:spTree>
    <p:extLst>
      <p:ext uri="{BB962C8B-B14F-4D97-AF65-F5344CB8AC3E}">
        <p14:creationId xmlns:p14="http://schemas.microsoft.com/office/powerpoint/2010/main" val="122071288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Staffing Industry Perceptions</a:t>
            </a:r>
            <a:endParaRPr lang="en-US" dirty="0"/>
          </a:p>
        </p:txBody>
      </p:sp>
      <p:sp>
        <p:nvSpPr>
          <p:cNvPr id="3" name="Content Placeholder 2"/>
          <p:cNvSpPr>
            <a:spLocks noGrp="1"/>
          </p:cNvSpPr>
          <p:nvPr>
            <p:ph idx="1"/>
          </p:nvPr>
        </p:nvSpPr>
        <p:spPr/>
        <p:txBody>
          <a:bodyPr/>
          <a:lstStyle/>
          <a:p>
            <a:r>
              <a:rPr lang="en-US" dirty="0" smtClean="0"/>
              <a:t>Talent</a:t>
            </a:r>
          </a:p>
          <a:p>
            <a:r>
              <a:rPr lang="en-US" dirty="0" smtClean="0"/>
              <a:t>Client</a:t>
            </a:r>
            <a:endParaRPr lang="en-US" dirty="0"/>
          </a:p>
        </p:txBody>
      </p:sp>
    </p:spTree>
    <p:extLst>
      <p:ext uri="{BB962C8B-B14F-4D97-AF65-F5344CB8AC3E}">
        <p14:creationId xmlns:p14="http://schemas.microsoft.com/office/powerpoint/2010/main" val="3227299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57191"/>
            <a:ext cx="8229600" cy="1259035"/>
          </a:xfrm>
        </p:spPr>
        <p:txBody>
          <a:bodyPr>
            <a:normAutofit fontScale="90000"/>
          </a:bodyPr>
          <a:lstStyle/>
          <a:p>
            <a:pPr algn="ctr"/>
            <a:r>
              <a:rPr lang="en-US" dirty="0"/>
              <a:t>Understanding What Clients Really Think Is Key to Success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5481" y="4871196"/>
            <a:ext cx="1131820" cy="691404"/>
          </a:xfrm>
          <a:prstGeom prst="rect">
            <a:avLst/>
          </a:prstGeom>
          <a:noFill/>
          <a:ln>
            <a:noFill/>
          </a:ln>
        </p:spPr>
      </p:pic>
      <p:pic>
        <p:nvPicPr>
          <p:cNvPr id="5" name="Picture 4"/>
          <p:cNvPicPr>
            <a:picLocks noChangeAspect="1"/>
          </p:cNvPicPr>
          <p:nvPr/>
        </p:nvPicPr>
        <p:blipFill>
          <a:blip r:embed="rId4"/>
          <a:stretch>
            <a:fillRect/>
          </a:stretch>
        </p:blipFill>
        <p:spPr>
          <a:xfrm>
            <a:off x="1851930" y="1917252"/>
            <a:ext cx="5005308" cy="3988248"/>
          </a:xfrm>
          <a:prstGeom prst="rect">
            <a:avLst/>
          </a:prstGeom>
        </p:spPr>
      </p:pic>
    </p:spTree>
    <p:extLst>
      <p:ext uri="{BB962C8B-B14F-4D97-AF65-F5344CB8AC3E}">
        <p14:creationId xmlns:p14="http://schemas.microsoft.com/office/powerpoint/2010/main" val="3697857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Would Clients Recommend Us?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1565" y="5108448"/>
            <a:ext cx="966723" cy="590550"/>
          </a:xfrm>
          <a:prstGeom prst="rect">
            <a:avLst/>
          </a:prstGeom>
          <a:noFill/>
          <a:ln>
            <a:noFill/>
          </a:ln>
        </p:spPr>
      </p:pic>
      <p:pic>
        <p:nvPicPr>
          <p:cNvPr id="5" name="Picture 4"/>
          <p:cNvPicPr>
            <a:picLocks noChangeAspect="1"/>
          </p:cNvPicPr>
          <p:nvPr/>
        </p:nvPicPr>
        <p:blipFill>
          <a:blip r:embed="rId4"/>
          <a:stretch>
            <a:fillRect/>
          </a:stretch>
        </p:blipFill>
        <p:spPr>
          <a:xfrm>
            <a:off x="746213" y="1688592"/>
            <a:ext cx="7326433" cy="3419856"/>
          </a:xfrm>
          <a:prstGeom prst="rect">
            <a:avLst/>
          </a:prstGeom>
        </p:spPr>
      </p:pic>
    </p:spTree>
    <p:extLst>
      <p:ext uri="{BB962C8B-B14F-4D97-AF65-F5344CB8AC3E}">
        <p14:creationId xmlns:p14="http://schemas.microsoft.com/office/powerpoint/2010/main" val="3444690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Can We Do Better?</a:t>
            </a:r>
            <a:endParaRPr lang="en-US" dirty="0"/>
          </a:p>
        </p:txBody>
      </p:sp>
      <p:pic>
        <p:nvPicPr>
          <p:cNvPr id="4" name="Picture 3"/>
          <p:cNvPicPr>
            <a:picLocks noChangeAspect="1"/>
          </p:cNvPicPr>
          <p:nvPr/>
        </p:nvPicPr>
        <p:blipFill>
          <a:blip r:embed="rId3"/>
          <a:stretch>
            <a:fillRect/>
          </a:stretch>
        </p:blipFill>
        <p:spPr>
          <a:xfrm>
            <a:off x="1417320" y="1615403"/>
            <a:ext cx="5234547" cy="423066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500" y="5000180"/>
            <a:ext cx="1045413" cy="638620"/>
          </a:xfrm>
          <a:prstGeom prst="rect">
            <a:avLst/>
          </a:prstGeom>
          <a:noFill/>
          <a:ln>
            <a:noFill/>
          </a:ln>
        </p:spPr>
      </p:pic>
    </p:spTree>
    <p:extLst>
      <p:ext uri="{BB962C8B-B14F-4D97-AF65-F5344CB8AC3E}">
        <p14:creationId xmlns:p14="http://schemas.microsoft.com/office/powerpoint/2010/main" val="2357328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Let’s Talk Talent</a:t>
            </a:r>
            <a:endParaRPr lang="en-US" dirty="0"/>
          </a:p>
        </p:txBody>
      </p:sp>
      <p:grpSp>
        <p:nvGrpSpPr>
          <p:cNvPr id="4" name="Group 3"/>
          <p:cNvGrpSpPr/>
          <p:nvPr/>
        </p:nvGrpSpPr>
        <p:grpSpPr>
          <a:xfrm>
            <a:off x="592634" y="1977787"/>
            <a:ext cx="4587540" cy="3731706"/>
            <a:chOff x="592634" y="1977787"/>
            <a:chExt cx="4587540" cy="3731706"/>
          </a:xfrm>
        </p:grpSpPr>
        <p:pic>
          <p:nvPicPr>
            <p:cNvPr id="5" name="Picture 4" descr="stick figure women business_green"/>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2634" y="1981200"/>
              <a:ext cx="835113" cy="1717014"/>
            </a:xfrm>
            <a:prstGeom prst="rect">
              <a:avLst/>
            </a:prstGeom>
          </p:spPr>
        </p:pic>
        <p:pic>
          <p:nvPicPr>
            <p:cNvPr id="6" name="Picture 5" descr="stick figure women business_blue.jpg"/>
            <p:cNvPicPr>
              <a:picLocks noChangeAspect="1"/>
            </p:cNvPicPr>
            <p:nvPr/>
          </p:nvPicPr>
          <p:blipFill>
            <a:blip r:embed="rId4" cstate="screen">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1604613" y="3984752"/>
              <a:ext cx="836774" cy="1720427"/>
            </a:xfrm>
            <a:prstGeom prst="rect">
              <a:avLst/>
            </a:prstGeom>
          </p:spPr>
        </p:pic>
        <p:pic>
          <p:nvPicPr>
            <p:cNvPr id="7" name="Picture 6" descr="stick figure man_green_business.jp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04613" y="1977787"/>
              <a:ext cx="719288" cy="1720427"/>
            </a:xfrm>
            <a:prstGeom prst="rect">
              <a:avLst/>
            </a:prstGeom>
          </p:spPr>
        </p:pic>
        <p:pic>
          <p:nvPicPr>
            <p:cNvPr id="8" name="Picture 7" descr="stick figure man_green_business.jpg"/>
            <p:cNvPicPr>
              <a:picLocks noChangeAspect="1"/>
            </p:cNvPicPr>
            <p:nvPr/>
          </p:nvPicPr>
          <p:blipFill>
            <a:blip r:embed="rId7" cstate="screen">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2594057" y="3989066"/>
              <a:ext cx="719288" cy="1720427"/>
            </a:xfrm>
            <a:prstGeom prst="rect">
              <a:avLst/>
            </a:prstGeom>
          </p:spPr>
        </p:pic>
        <p:pic>
          <p:nvPicPr>
            <p:cNvPr id="9" name="Picture 8" descr="stick figure women business_green"/>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2634" y="3985953"/>
              <a:ext cx="835113" cy="1717014"/>
            </a:xfrm>
            <a:prstGeom prst="rect">
              <a:avLst/>
            </a:prstGeom>
          </p:spPr>
        </p:pic>
        <p:pic>
          <p:nvPicPr>
            <p:cNvPr id="10" name="Picture 9" descr="stick figure man_green_business.jp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1747" y="1981200"/>
              <a:ext cx="719288" cy="1720427"/>
            </a:xfrm>
            <a:prstGeom prst="rect">
              <a:avLst/>
            </a:prstGeom>
          </p:spPr>
        </p:pic>
        <p:pic>
          <p:nvPicPr>
            <p:cNvPr id="11" name="Picture 10" descr="stick figure women business_green"/>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82931" y="1977787"/>
              <a:ext cx="835113" cy="1717014"/>
            </a:xfrm>
            <a:prstGeom prst="rect">
              <a:avLst/>
            </a:prstGeom>
          </p:spPr>
        </p:pic>
        <p:pic>
          <p:nvPicPr>
            <p:cNvPr id="12" name="Picture 11" descr="stick figure man_green_business.jp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43400" y="1981200"/>
              <a:ext cx="719288" cy="1720427"/>
            </a:xfrm>
            <a:prstGeom prst="rect">
              <a:avLst/>
            </a:prstGeom>
          </p:spPr>
        </p:pic>
        <p:pic>
          <p:nvPicPr>
            <p:cNvPr id="13" name="Picture 12" descr="stick figure man_green_business.jpg"/>
            <p:cNvPicPr>
              <a:picLocks noChangeAspect="1"/>
            </p:cNvPicPr>
            <p:nvPr/>
          </p:nvPicPr>
          <p:blipFill>
            <a:blip r:embed="rId7" cstate="screen">
              <a:clrChange>
                <a:clrFrom>
                  <a:srgbClr val="FFFFFF"/>
                </a:clrFrom>
                <a:clrTo>
                  <a:srgbClr val="FFFFFF">
                    <a:alpha val="0"/>
                  </a:srgbClr>
                </a:clrTo>
              </a:clrChang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3498756" y="3989066"/>
              <a:ext cx="719288" cy="1720427"/>
            </a:xfrm>
            <a:prstGeom prst="rect">
              <a:avLst/>
            </a:prstGeom>
          </p:spPr>
        </p:pic>
        <p:pic>
          <p:nvPicPr>
            <p:cNvPr id="14" name="Picture 13" descr="stick figure women business_blue.jpg"/>
            <p:cNvPicPr>
              <a:picLocks noChangeAspect="1"/>
            </p:cNvPicPr>
            <p:nvPr/>
          </p:nvPicPr>
          <p:blipFill>
            <a:blip r:embed="rId4" cstate="screen">
              <a:clrChange>
                <a:clrFrom>
                  <a:srgbClr val="FFFFFF"/>
                </a:clrFrom>
                <a:clrTo>
                  <a:srgbClr val="FFFFFF">
                    <a:alpha val="0"/>
                  </a:srgbClr>
                </a:clrTo>
              </a:clrChang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tretch>
              <a:fillRect/>
            </a:stretch>
          </p:blipFill>
          <p:spPr>
            <a:xfrm>
              <a:off x="4343400" y="3982540"/>
              <a:ext cx="836774" cy="1720427"/>
            </a:xfrm>
            <a:prstGeom prst="rect">
              <a:avLst/>
            </a:prstGeom>
          </p:spPr>
        </p:pic>
      </p:grpSp>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18217" y="5249124"/>
            <a:ext cx="668583" cy="408423"/>
          </a:xfrm>
          <a:prstGeom prst="rect">
            <a:avLst/>
          </a:prstGeom>
          <a:noFill/>
          <a:ln>
            <a:noFill/>
          </a:ln>
        </p:spPr>
      </p:pic>
      <p:sp>
        <p:nvSpPr>
          <p:cNvPr id="16" name="TextBox 15"/>
          <p:cNvSpPr txBox="1"/>
          <p:nvPr/>
        </p:nvSpPr>
        <p:spPr>
          <a:xfrm>
            <a:off x="5486400" y="2895600"/>
            <a:ext cx="3472763" cy="1815882"/>
          </a:xfrm>
          <a:prstGeom prst="rect">
            <a:avLst/>
          </a:prstGeom>
          <a:noFill/>
          <a:ln>
            <a:noFill/>
          </a:ln>
        </p:spPr>
        <p:txBody>
          <a:bodyPr wrap="square" rtlCol="0">
            <a:spAutoFit/>
          </a:bodyPr>
          <a:lstStyle/>
          <a:p>
            <a:pPr algn="ctr"/>
            <a:r>
              <a:rPr lang="en-US" sz="2800" kern="1200" dirty="0" smtClean="0">
                <a:solidFill>
                  <a:srgbClr val="9FCC3B"/>
                </a:solidFill>
                <a:latin typeface="Noteworthy Light"/>
                <a:cs typeface="Noteworthy Light"/>
              </a:rPr>
              <a:t>6 in 10 Clients Have Used a Staffing Firm At Some Point for Their Personal Job Search</a:t>
            </a:r>
            <a:endParaRPr lang="en-US" sz="2800" kern="1200" dirty="0">
              <a:solidFill>
                <a:srgbClr val="9FCC3B"/>
              </a:solidFill>
              <a:latin typeface="Noteworthy Light"/>
              <a:cs typeface="Noteworthy Light"/>
            </a:endParaRPr>
          </a:p>
        </p:txBody>
      </p:sp>
    </p:spTree>
    <p:extLst>
      <p:ext uri="{BB962C8B-B14F-4D97-AF65-F5344CB8AC3E}">
        <p14:creationId xmlns:p14="http://schemas.microsoft.com/office/powerpoint/2010/main" val="3722079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Talent Views Staffing</a:t>
            </a:r>
            <a:endParaRPr lang="en-US" dirty="0"/>
          </a:p>
        </p:txBody>
      </p:sp>
      <p:pic>
        <p:nvPicPr>
          <p:cNvPr id="4" name="Picture 3"/>
          <p:cNvPicPr>
            <a:picLocks noChangeAspect="1"/>
          </p:cNvPicPr>
          <p:nvPr/>
        </p:nvPicPr>
        <p:blipFill>
          <a:blip r:embed="rId3"/>
          <a:stretch>
            <a:fillRect/>
          </a:stretch>
        </p:blipFill>
        <p:spPr>
          <a:xfrm>
            <a:off x="1536192" y="1633728"/>
            <a:ext cx="5320759" cy="44357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1092" y="5236769"/>
            <a:ext cx="668583" cy="408423"/>
          </a:xfrm>
          <a:prstGeom prst="rect">
            <a:avLst/>
          </a:prstGeom>
          <a:noFill/>
          <a:ln>
            <a:noFill/>
          </a:ln>
        </p:spPr>
      </p:pic>
    </p:spTree>
    <p:extLst>
      <p:ext uri="{BB962C8B-B14F-4D97-AF65-F5344CB8AC3E}">
        <p14:creationId xmlns:p14="http://schemas.microsoft.com/office/powerpoint/2010/main" val="3317500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Would Talent Recommend Us?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1760" y="5119751"/>
            <a:ext cx="844965" cy="516171"/>
          </a:xfrm>
          <a:prstGeom prst="rect">
            <a:avLst/>
          </a:prstGeom>
          <a:noFill/>
          <a:ln>
            <a:noFill/>
          </a:ln>
        </p:spPr>
      </p:pic>
      <p:pic>
        <p:nvPicPr>
          <p:cNvPr id="6" name="Picture 5"/>
          <p:cNvPicPr>
            <a:picLocks noChangeAspect="1"/>
          </p:cNvPicPr>
          <p:nvPr/>
        </p:nvPicPr>
        <p:blipFill>
          <a:blip r:embed="rId4"/>
          <a:stretch>
            <a:fillRect/>
          </a:stretch>
        </p:blipFill>
        <p:spPr>
          <a:xfrm>
            <a:off x="842264" y="2383536"/>
            <a:ext cx="7391400" cy="2736215"/>
          </a:xfrm>
          <a:prstGeom prst="rect">
            <a:avLst/>
          </a:prstGeom>
        </p:spPr>
      </p:pic>
    </p:spTree>
    <p:extLst>
      <p:ext uri="{BB962C8B-B14F-4D97-AF65-F5344CB8AC3E}">
        <p14:creationId xmlns:p14="http://schemas.microsoft.com/office/powerpoint/2010/main" val="471676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1"/>
          </p:nvPr>
        </p:nvPicPr>
        <p:blipFill>
          <a:blip r:embed="rId3"/>
          <a:stretch>
            <a:fillRect/>
          </a:stretch>
        </p:blipFill>
        <p:spPr>
          <a:xfrm>
            <a:off x="810731" y="690562"/>
            <a:ext cx="7380769" cy="5223511"/>
          </a:xfrm>
          <a:prstGeom prst="rect">
            <a:avLst/>
          </a:prstGeom>
        </p:spPr>
      </p:pic>
    </p:spTree>
    <p:extLst>
      <p:ext uri="{BB962C8B-B14F-4D97-AF65-F5344CB8AC3E}">
        <p14:creationId xmlns:p14="http://schemas.microsoft.com/office/powerpoint/2010/main" val="1443538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89856" y="674910"/>
            <a:ext cx="8654144" cy="408215"/>
          </a:xfrm>
          <a:prstGeom prst="rect">
            <a:avLst/>
          </a:prstGeom>
        </p:spPr>
        <p:txBody>
          <a:bodyPr>
            <a:noAutofit/>
          </a:bodyPr>
          <a:lstStyle>
            <a:lvl1pPr algn="l" defTabSz="914400" rtl="0" eaLnBrk="1" latinLnBrk="0" hangingPunct="1">
              <a:spcBef>
                <a:spcPct val="0"/>
              </a:spcBef>
              <a:buNone/>
              <a:defRPr sz="4400" b="1" kern="1200">
                <a:solidFill>
                  <a:srgbClr val="095D7E"/>
                </a:solidFill>
                <a:latin typeface="Arial Narrow" panose="020B0606020202030204" pitchFamily="34" charset="0"/>
                <a:ea typeface="+mj-ea"/>
                <a:cs typeface="+mj-cs"/>
              </a:defRPr>
            </a:lvl1pPr>
          </a:lstStyle>
          <a:p>
            <a:r>
              <a:rPr lang="en-US" sz="2000" b="0" spc="600" dirty="0" smtClean="0">
                <a:solidFill>
                  <a:schemeClr val="bg1"/>
                </a:solidFill>
                <a:latin typeface="Arial" panose="020B0604020202020204" pitchFamily="34" charset="0"/>
                <a:cs typeface="Arial" panose="020B0604020202020204" pitchFamily="34" charset="0"/>
              </a:rPr>
              <a:t>CSA Annual Conference</a:t>
            </a:r>
            <a:endParaRPr lang="en-US" sz="2000" b="0" spc="600" dirty="0">
              <a:solidFill>
                <a:schemeClr val="bg1"/>
              </a:solidFill>
              <a:latin typeface="Arial" panose="020B0604020202020204" pitchFamily="34" charset="0"/>
              <a:cs typeface="Arial" panose="020B0604020202020204" pitchFamily="34" charset="0"/>
            </a:endParaRPr>
          </a:p>
        </p:txBody>
      </p:sp>
      <p:sp>
        <p:nvSpPr>
          <p:cNvPr id="4" name="Title 1"/>
          <p:cNvSpPr txBox="1">
            <a:spLocks/>
          </p:cNvSpPr>
          <p:nvPr/>
        </p:nvSpPr>
        <p:spPr>
          <a:xfrm>
            <a:off x="440871" y="1442384"/>
            <a:ext cx="8229600" cy="259079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rgbClr val="095D7E"/>
                </a:solidFill>
                <a:latin typeface="Arial Narrow" panose="020B0606020202030204" pitchFamily="34" charset="0"/>
                <a:ea typeface="+mj-ea"/>
                <a:cs typeface="+mj-cs"/>
              </a:defRPr>
            </a:lvl1pPr>
          </a:lstStyle>
          <a:p>
            <a:pPr>
              <a:lnSpc>
                <a:spcPts val="8000"/>
              </a:lnSpc>
            </a:pPr>
            <a:r>
              <a:rPr lang="en-US" sz="7200" spc="600" dirty="0" smtClean="0">
                <a:solidFill>
                  <a:schemeClr val="bg1"/>
                </a:solidFill>
                <a:latin typeface="Arial" panose="020B0604020202020204" pitchFamily="34" charset="0"/>
                <a:cs typeface="Arial" panose="020B0604020202020204" pitchFamily="34" charset="0"/>
              </a:rPr>
              <a:t>STATE OF THE INDUSTRY</a:t>
            </a:r>
            <a:endParaRPr lang="en-US" sz="7200" spc="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937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5518" y="714375"/>
            <a:ext cx="7248805"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3284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7225" y="2397125"/>
            <a:ext cx="7772400" cy="1470025"/>
          </a:xfrm>
        </p:spPr>
        <p:txBody>
          <a:bodyPr/>
          <a:lstStyle/>
          <a:p>
            <a:r>
              <a:rPr lang="en-US" dirty="0" smtClean="0"/>
              <a:t>ASA Priorities</a:t>
            </a:r>
            <a:endParaRPr lang="en-US" dirty="0"/>
          </a:p>
        </p:txBody>
      </p:sp>
    </p:spTree>
    <p:extLst>
      <p:ext uri="{BB962C8B-B14F-4D97-AF65-F5344CB8AC3E}">
        <p14:creationId xmlns:p14="http://schemas.microsoft.com/office/powerpoint/2010/main" val="38233921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446" y="308738"/>
            <a:ext cx="8229600" cy="1143000"/>
          </a:xfrm>
        </p:spPr>
        <p:txBody>
          <a:bodyPr>
            <a:normAutofit/>
          </a:bodyPr>
          <a:lstStyle/>
          <a:p>
            <a:r>
              <a:rPr lang="en-US" sz="4400" dirty="0">
                <a:solidFill>
                  <a:srgbClr val="095D7E"/>
                </a:solidFill>
              </a:rPr>
              <a:t>Strategic Plan</a:t>
            </a:r>
          </a:p>
        </p:txBody>
      </p:sp>
      <p:sp>
        <p:nvSpPr>
          <p:cNvPr id="3" name="Rectangle 2"/>
          <p:cNvSpPr/>
          <p:nvPr/>
        </p:nvSpPr>
        <p:spPr>
          <a:xfrm>
            <a:off x="419446" y="1340255"/>
            <a:ext cx="8314520" cy="4216539"/>
          </a:xfrm>
          <a:prstGeom prst="rect">
            <a:avLst/>
          </a:prstGeom>
        </p:spPr>
        <p:txBody>
          <a:bodyPr wrap="square">
            <a:spAutoFit/>
          </a:bodyPr>
          <a:lstStyle/>
          <a:p>
            <a:r>
              <a:rPr lang="en-US" sz="2400" b="1" dirty="0">
                <a:solidFill>
                  <a:prstClr val="black"/>
                </a:solidFill>
                <a:latin typeface="Arial" panose="020B0604020202020204" pitchFamily="34" charset="0"/>
                <a:cs typeface="Arial" panose="020B0604020202020204" pitchFamily="34" charset="0"/>
              </a:rPr>
              <a:t>OVERALL GOAL: </a:t>
            </a:r>
            <a:r>
              <a:rPr lang="en-US" sz="2400" b="1" dirty="0">
                <a:solidFill>
                  <a:prstClr val="black"/>
                </a:solidFill>
                <a:latin typeface="Arial Narrow" panose="020B0606020202030204" pitchFamily="34" charset="0"/>
                <a:cs typeface="Arial" panose="020B0604020202020204" pitchFamily="34" charset="0"/>
              </a:rPr>
              <a:t>To position the industry as an essential driver of workforce innovation, growth, and public policy solutions by</a:t>
            </a:r>
          </a:p>
          <a:p>
            <a:pPr marL="342900" indent="-342900">
              <a:spcBef>
                <a:spcPts val="1200"/>
              </a:spcBef>
              <a:buClr>
                <a:srgbClr val="095D7E"/>
              </a:buClr>
              <a:buFont typeface="Wingdings" panose="05000000000000000000" pitchFamily="2" charset="2"/>
              <a:buChar char="§"/>
            </a:pPr>
            <a:r>
              <a:rPr lang="en-US" sz="2000" dirty="0">
                <a:solidFill>
                  <a:prstClr val="black"/>
                </a:solidFill>
                <a:latin typeface="Arial Narrow" panose="020B0606020202030204" pitchFamily="34" charset="0"/>
              </a:rPr>
              <a:t>Engaging thought leaders from diverse communities and disciplines to develop innovative workforce solutions to meet the needs of members, workers, and businesses</a:t>
            </a:r>
          </a:p>
          <a:p>
            <a:pPr marL="342900" indent="-342900">
              <a:spcBef>
                <a:spcPts val="1200"/>
              </a:spcBef>
              <a:buClr>
                <a:srgbClr val="095D7E"/>
              </a:buClr>
              <a:buFont typeface="Wingdings" panose="05000000000000000000" pitchFamily="2" charset="2"/>
              <a:buChar char="§"/>
            </a:pPr>
            <a:r>
              <a:rPr lang="en-US" sz="2000" dirty="0">
                <a:solidFill>
                  <a:prstClr val="black"/>
                </a:solidFill>
                <a:latin typeface="Arial Narrow" panose="020B0606020202030204" pitchFamily="34" charset="0"/>
              </a:rPr>
              <a:t>Promoting the industry and the value of its services to clients, workers, and the public</a:t>
            </a:r>
          </a:p>
          <a:p>
            <a:pPr marL="342900" indent="-342900">
              <a:spcBef>
                <a:spcPts val="1200"/>
              </a:spcBef>
              <a:buClr>
                <a:srgbClr val="095D7E"/>
              </a:buClr>
              <a:buFont typeface="Wingdings" panose="05000000000000000000" pitchFamily="2" charset="2"/>
              <a:buChar char="§"/>
            </a:pPr>
            <a:r>
              <a:rPr lang="en-US" sz="2000" dirty="0">
                <a:solidFill>
                  <a:prstClr val="black"/>
                </a:solidFill>
                <a:latin typeface="Arial Narrow" panose="020B0606020202030204" pitchFamily="34" charset="0"/>
              </a:rPr>
              <a:t>Offering constructive solutions to workforce issues that expand and enhance the industry’s public policy and advocacy role at the national and international levels</a:t>
            </a:r>
          </a:p>
          <a:p>
            <a:pPr marL="342900" indent="-342900">
              <a:spcBef>
                <a:spcPts val="1200"/>
              </a:spcBef>
              <a:buClr>
                <a:srgbClr val="095D7E"/>
              </a:buClr>
              <a:buFont typeface="Wingdings" panose="05000000000000000000" pitchFamily="2" charset="2"/>
              <a:buChar char="§"/>
            </a:pPr>
            <a:r>
              <a:rPr lang="en-US" sz="2000" dirty="0">
                <a:solidFill>
                  <a:prstClr val="black"/>
                </a:solidFill>
                <a:latin typeface="Arial Narrow" panose="020B0606020202030204" pitchFamily="34" charset="0"/>
              </a:rPr>
              <a:t>Creating a solution-focused public identity for the industry that better reflects the association’s expanded mission and the scope of its members’ services</a:t>
            </a:r>
          </a:p>
        </p:txBody>
      </p:sp>
    </p:spTree>
    <p:extLst>
      <p:ext uri="{BB962C8B-B14F-4D97-AF65-F5344CB8AC3E}">
        <p14:creationId xmlns:p14="http://schemas.microsoft.com/office/powerpoint/2010/main" val="35155036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2016 Initiatives</a:t>
            </a:r>
            <a:endParaRPr lang="en-US" dirty="0"/>
          </a:p>
        </p:txBody>
      </p:sp>
      <p:sp>
        <p:nvSpPr>
          <p:cNvPr id="3" name="Content Placeholder 2"/>
          <p:cNvSpPr>
            <a:spLocks noGrp="1"/>
          </p:cNvSpPr>
          <p:nvPr>
            <p:ph idx="1"/>
          </p:nvPr>
        </p:nvSpPr>
        <p:spPr/>
        <p:txBody>
          <a:bodyPr>
            <a:normAutofit fontScale="92500" lnSpcReduction="20000"/>
          </a:bodyPr>
          <a:lstStyle/>
          <a:p>
            <a:pPr lvl="0"/>
            <a:r>
              <a:rPr lang="en-US" dirty="0" smtClean="0"/>
              <a:t>Weekly </a:t>
            </a:r>
            <a:r>
              <a:rPr lang="en-US" dirty="0"/>
              <a:t>Staffing Stats with Infographics</a:t>
            </a:r>
          </a:p>
          <a:p>
            <a:pPr lvl="0"/>
            <a:r>
              <a:rPr lang="en-US" dirty="0"/>
              <a:t>Enhanced research (operations, compensation, workforce monitor)</a:t>
            </a:r>
          </a:p>
          <a:p>
            <a:r>
              <a:rPr lang="en-US" dirty="0"/>
              <a:t>Search and placement sector added to our quarterly survey</a:t>
            </a:r>
          </a:p>
          <a:p>
            <a:pPr lvl="0"/>
            <a:r>
              <a:rPr lang="en-US" dirty="0"/>
              <a:t>Revitalize Hard Facts Human Faces Campaign</a:t>
            </a:r>
          </a:p>
          <a:p>
            <a:pPr lvl="0"/>
            <a:r>
              <a:rPr lang="en-US" dirty="0"/>
              <a:t>ASA Cares month</a:t>
            </a:r>
          </a:p>
          <a:p>
            <a:pPr lvl="0"/>
            <a:r>
              <a:rPr lang="en-US" dirty="0"/>
              <a:t>Job readiness videos for JAG classroom use</a:t>
            </a:r>
          </a:p>
          <a:p>
            <a:pPr lvl="0"/>
            <a:r>
              <a:rPr lang="en-US" dirty="0"/>
              <a:t>Regional councils</a:t>
            </a:r>
          </a:p>
          <a:p>
            <a:pPr lvl="0"/>
            <a:r>
              <a:rPr lang="en-US" dirty="0"/>
              <a:t>Safety standards program </a:t>
            </a:r>
          </a:p>
          <a:p>
            <a:endParaRPr lang="en-US" dirty="0"/>
          </a:p>
        </p:txBody>
      </p:sp>
    </p:spTree>
    <p:extLst>
      <p:ext uri="{BB962C8B-B14F-4D97-AF65-F5344CB8AC3E}">
        <p14:creationId xmlns:p14="http://schemas.microsoft.com/office/powerpoint/2010/main" val="3817848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ASA and the National Safety Council</a:t>
            </a:r>
            <a:endParaRPr lang="en-US" dirty="0"/>
          </a:p>
        </p:txBody>
      </p:sp>
      <p:pic>
        <p:nvPicPr>
          <p:cNvPr id="4" name="Picture 3"/>
          <p:cNvPicPr>
            <a:picLocks noChangeAspect="1"/>
          </p:cNvPicPr>
          <p:nvPr/>
        </p:nvPicPr>
        <p:blipFill>
          <a:blip r:embed="rId3"/>
          <a:stretch>
            <a:fillRect/>
          </a:stretch>
        </p:blipFill>
        <p:spPr>
          <a:xfrm>
            <a:off x="1407902" y="1481117"/>
            <a:ext cx="6328196" cy="4480948"/>
          </a:xfrm>
          <a:prstGeom prst="rect">
            <a:avLst/>
          </a:prstGeom>
        </p:spPr>
      </p:pic>
    </p:spTree>
    <p:extLst>
      <p:ext uri="{BB962C8B-B14F-4D97-AF65-F5344CB8AC3E}">
        <p14:creationId xmlns:p14="http://schemas.microsoft.com/office/powerpoint/2010/main" val="25223058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257" y="2424339"/>
            <a:ext cx="7772400" cy="1470025"/>
          </a:xfrm>
        </p:spPr>
        <p:txBody>
          <a:bodyPr/>
          <a:lstStyle/>
          <a:p>
            <a:r>
              <a:rPr lang="en-US" dirty="0" smtClean="0"/>
              <a:t>State and Federal Legislative Issues</a:t>
            </a:r>
            <a:endParaRPr lang="en-US" dirty="0"/>
          </a:p>
        </p:txBody>
      </p:sp>
    </p:spTree>
    <p:extLst>
      <p:ext uri="{BB962C8B-B14F-4D97-AF65-F5344CB8AC3E}">
        <p14:creationId xmlns:p14="http://schemas.microsoft.com/office/powerpoint/2010/main" val="31257915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417" y="949234"/>
            <a:ext cx="7239000" cy="787862"/>
          </a:xfrm>
        </p:spPr>
        <p:txBody>
          <a:bodyPr>
            <a:normAutofit fontScale="90000"/>
          </a:bodyPr>
          <a:lstStyle/>
          <a:p>
            <a:pPr algn="ctr"/>
            <a:r>
              <a:rPr lang="en-US" dirty="0" smtClean="0"/>
              <a:t>State Update: Top Issues</a:t>
            </a:r>
            <a:br>
              <a:rPr lang="en-US" dirty="0" smtClean="0"/>
            </a:br>
            <a:endParaRPr lang="en-US" dirty="0"/>
          </a:p>
        </p:txBody>
      </p:sp>
      <p:sp>
        <p:nvSpPr>
          <p:cNvPr id="3" name="Content Placeholder 2"/>
          <p:cNvSpPr>
            <a:spLocks noGrp="1"/>
          </p:cNvSpPr>
          <p:nvPr>
            <p:ph idx="1"/>
          </p:nvPr>
        </p:nvSpPr>
        <p:spPr>
          <a:xfrm>
            <a:off x="246580" y="1600199"/>
            <a:ext cx="8722759" cy="4214973"/>
          </a:xfrm>
        </p:spPr>
        <p:txBody>
          <a:bodyPr/>
          <a:lstStyle/>
          <a:p>
            <a:r>
              <a:rPr lang="en-US" sz="3600" dirty="0" smtClean="0"/>
              <a:t>Top Issues of 2016</a:t>
            </a:r>
          </a:p>
          <a:p>
            <a:pPr lvl="1">
              <a:buFont typeface="Wingdings" panose="05000000000000000000" pitchFamily="2" charset="2"/>
              <a:buChar char="q"/>
            </a:pPr>
            <a:r>
              <a:rPr lang="en-US" sz="3200" dirty="0" smtClean="0">
                <a:cs typeface="Arial" panose="020B0604020202020204" pitchFamily="34" charset="0"/>
              </a:rPr>
              <a:t>Paid Sick Leave</a:t>
            </a:r>
          </a:p>
          <a:p>
            <a:pPr lvl="1">
              <a:buFont typeface="Wingdings" panose="05000000000000000000" pitchFamily="2" charset="2"/>
              <a:buChar char="q"/>
            </a:pPr>
            <a:r>
              <a:rPr lang="en-US" sz="3200" dirty="0" smtClean="0">
                <a:cs typeface="Arial" panose="020B0604020202020204" pitchFamily="34" charset="0"/>
              </a:rPr>
              <a:t>Minimum Wage</a:t>
            </a:r>
          </a:p>
          <a:p>
            <a:pPr lvl="1">
              <a:buFont typeface="Wingdings" panose="05000000000000000000" pitchFamily="2" charset="2"/>
              <a:buChar char="q"/>
            </a:pPr>
            <a:r>
              <a:rPr lang="en-US" sz="3200" dirty="0" smtClean="0">
                <a:cs typeface="Arial" panose="020B0604020202020204" pitchFamily="34" charset="0"/>
              </a:rPr>
              <a:t>Pay Equity</a:t>
            </a:r>
          </a:p>
          <a:p>
            <a:pPr lvl="1">
              <a:buFont typeface="Wingdings" panose="05000000000000000000" pitchFamily="2" charset="2"/>
              <a:buChar char="q"/>
            </a:pPr>
            <a:r>
              <a:rPr lang="en-US" sz="3200" dirty="0" smtClean="0">
                <a:cs typeface="Arial" panose="020B0604020202020204" pitchFamily="34" charset="0"/>
              </a:rPr>
              <a:t>“Fair” Scheduling</a:t>
            </a:r>
          </a:p>
          <a:p>
            <a:pPr lvl="1">
              <a:buFont typeface="Wingdings" panose="05000000000000000000" pitchFamily="2" charset="2"/>
              <a:buChar char="q"/>
            </a:pPr>
            <a:r>
              <a:rPr lang="en-US" sz="3200" dirty="0" smtClean="0">
                <a:cs typeface="Arial" panose="020B0604020202020204" pitchFamily="34" charset="0"/>
              </a:rPr>
              <a:t>Sharing Economy</a:t>
            </a:r>
            <a:endParaRPr lang="en-US" sz="3200" dirty="0">
              <a:cs typeface="Arial" panose="020B0604020202020204" pitchFamily="34" charset="0"/>
            </a:endParaRPr>
          </a:p>
          <a:p>
            <a:pPr lvl="1">
              <a:buFont typeface="Wingdings" panose="05000000000000000000" pitchFamily="2" charset="2"/>
              <a:buChar char="q"/>
            </a:pPr>
            <a:r>
              <a:rPr lang="en-US" sz="3200" b="0" dirty="0" smtClean="0">
                <a:cs typeface="Arial" panose="020B0604020202020204" pitchFamily="34" charset="0"/>
              </a:rPr>
              <a:t>Temporary Worker Right to Know/Notices</a:t>
            </a:r>
            <a:endParaRPr lang="en-US" sz="3200" b="0" dirty="0"/>
          </a:p>
          <a:p>
            <a:pPr lvl="2"/>
            <a:endParaRPr lang="en-US" sz="2400" b="0" dirty="0"/>
          </a:p>
          <a:p>
            <a:pPr marL="914400" lvl="2" indent="0">
              <a:buNone/>
            </a:pPr>
            <a:endParaRPr lang="en-US" sz="2100" dirty="0">
              <a:cs typeface="Arial" panose="020B0604020202020204" pitchFamily="34" charset="0"/>
            </a:endParaRPr>
          </a:p>
          <a:p>
            <a:pPr lvl="2"/>
            <a:endParaRPr lang="en-US" sz="800" dirty="0" smtClean="0">
              <a:cs typeface="Arial" panose="020B0604020202020204" pitchFamily="34" charset="0"/>
            </a:endParaRPr>
          </a:p>
          <a:p>
            <a:endParaRPr lang="en-US" dirty="0"/>
          </a:p>
        </p:txBody>
      </p:sp>
    </p:spTree>
    <p:extLst>
      <p:ext uri="{BB962C8B-B14F-4D97-AF65-F5344CB8AC3E}">
        <p14:creationId xmlns:p14="http://schemas.microsoft.com/office/powerpoint/2010/main" val="4276706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5767"/>
            <a:ext cx="8229600" cy="658147"/>
          </a:xfrm>
        </p:spPr>
        <p:txBody>
          <a:bodyPr>
            <a:normAutofit/>
          </a:bodyPr>
          <a:lstStyle/>
          <a:p>
            <a:pPr algn="ctr"/>
            <a:r>
              <a:rPr lang="en-US" sz="3600" dirty="0" smtClean="0"/>
              <a:t>State Update: Top Legislative Issues in CO </a:t>
            </a:r>
            <a:endParaRPr lang="en-US" sz="3600" dirty="0"/>
          </a:p>
        </p:txBody>
      </p:sp>
      <p:sp>
        <p:nvSpPr>
          <p:cNvPr id="3" name="Content Placeholder 2"/>
          <p:cNvSpPr>
            <a:spLocks noGrp="1"/>
          </p:cNvSpPr>
          <p:nvPr>
            <p:ph idx="1"/>
          </p:nvPr>
        </p:nvSpPr>
        <p:spPr>
          <a:xfrm>
            <a:off x="457200" y="1308637"/>
            <a:ext cx="8229600" cy="4595833"/>
          </a:xfrm>
        </p:spPr>
        <p:txBody>
          <a:bodyPr>
            <a:normAutofit/>
          </a:bodyPr>
          <a:lstStyle/>
          <a:p>
            <a:r>
              <a:rPr lang="en-US" b="1" dirty="0"/>
              <a:t>Top Legislative Issues for </a:t>
            </a:r>
            <a:r>
              <a:rPr lang="en-US" b="1" dirty="0" smtClean="0"/>
              <a:t>Colorado in 2016</a:t>
            </a:r>
            <a:endParaRPr lang="en-US" b="1" dirty="0"/>
          </a:p>
          <a:p>
            <a:pPr lvl="1">
              <a:buFont typeface="Wingdings" panose="05000000000000000000" pitchFamily="2" charset="2"/>
              <a:buChar char="q"/>
            </a:pPr>
            <a:r>
              <a:rPr lang="en-US" sz="3200" dirty="0" smtClean="0"/>
              <a:t>Transportation</a:t>
            </a:r>
            <a:endParaRPr lang="en-US" sz="3200" dirty="0"/>
          </a:p>
          <a:p>
            <a:pPr lvl="1">
              <a:buFont typeface="Wingdings" panose="05000000000000000000" pitchFamily="2" charset="2"/>
              <a:buChar char="q"/>
            </a:pPr>
            <a:r>
              <a:rPr lang="en-US" sz="3200" dirty="0" smtClean="0"/>
              <a:t>Budget and Taxes</a:t>
            </a:r>
          </a:p>
          <a:p>
            <a:pPr lvl="1">
              <a:buFont typeface="Wingdings" panose="05000000000000000000" pitchFamily="2" charset="2"/>
              <a:buChar char="q"/>
            </a:pPr>
            <a:r>
              <a:rPr lang="en-US" sz="3200" dirty="0" smtClean="0"/>
              <a:t>Energy and the Environment</a:t>
            </a:r>
          </a:p>
          <a:p>
            <a:pPr lvl="1">
              <a:buFont typeface="Wingdings" panose="05000000000000000000" pitchFamily="2" charset="2"/>
              <a:buChar char="q"/>
            </a:pPr>
            <a:r>
              <a:rPr lang="en-US" sz="3200" dirty="0" smtClean="0"/>
              <a:t>Education</a:t>
            </a:r>
            <a:endParaRPr lang="en-US" sz="3200" dirty="0"/>
          </a:p>
          <a:p>
            <a:pPr lvl="1">
              <a:buFont typeface="Wingdings" panose="05000000000000000000" pitchFamily="2" charset="2"/>
              <a:buChar char="q"/>
            </a:pPr>
            <a:r>
              <a:rPr lang="en-US" sz="3200" dirty="0" smtClean="0"/>
              <a:t>Funding for Healthcare </a:t>
            </a:r>
            <a:endParaRPr lang="en-US" sz="3200" dirty="0"/>
          </a:p>
        </p:txBody>
      </p:sp>
    </p:spTree>
    <p:extLst>
      <p:ext uri="{BB962C8B-B14F-4D97-AF65-F5344CB8AC3E}">
        <p14:creationId xmlns:p14="http://schemas.microsoft.com/office/powerpoint/2010/main" val="2136952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821"/>
            <a:ext cx="8229600" cy="1143000"/>
          </a:xfrm>
        </p:spPr>
        <p:txBody>
          <a:bodyPr/>
          <a:lstStyle/>
          <a:p>
            <a:pPr algn="ctr"/>
            <a:r>
              <a:rPr lang="en-US" dirty="0"/>
              <a:t>ASA Policy Agenda</a:t>
            </a:r>
          </a:p>
        </p:txBody>
      </p:sp>
      <p:sp>
        <p:nvSpPr>
          <p:cNvPr id="3" name="Content Placeholder 2"/>
          <p:cNvSpPr>
            <a:spLocks noGrp="1"/>
          </p:cNvSpPr>
          <p:nvPr>
            <p:ph sz="half" idx="1"/>
          </p:nvPr>
        </p:nvSpPr>
        <p:spPr>
          <a:xfrm>
            <a:off x="457200" y="1600200"/>
            <a:ext cx="6882938" cy="4525963"/>
          </a:xfrm>
        </p:spPr>
        <p:txBody>
          <a:bodyPr>
            <a:normAutofit lnSpcReduction="10000"/>
          </a:bodyPr>
          <a:lstStyle/>
          <a:p>
            <a:pPr lvl="0" eaLnBrk="0" fontAlgn="base" hangingPunct="0"/>
            <a:r>
              <a:rPr lang="en-US" dirty="0"/>
              <a:t>Workplace safety</a:t>
            </a:r>
          </a:p>
          <a:p>
            <a:pPr lvl="0" eaLnBrk="0" fontAlgn="base" hangingPunct="0"/>
            <a:r>
              <a:rPr lang="en-US" dirty="0"/>
              <a:t>Health care reform</a:t>
            </a:r>
          </a:p>
          <a:p>
            <a:pPr lvl="0" eaLnBrk="0" fontAlgn="base" hangingPunct="0"/>
            <a:r>
              <a:rPr lang="en-US" dirty="0"/>
              <a:t>Employer status of staffing firms</a:t>
            </a:r>
          </a:p>
          <a:p>
            <a:pPr lvl="0" eaLnBrk="0" fontAlgn="base" hangingPunct="0"/>
            <a:r>
              <a:rPr lang="en-US" dirty="0"/>
              <a:t>Immigration</a:t>
            </a:r>
          </a:p>
          <a:p>
            <a:pPr lvl="0" eaLnBrk="0" fontAlgn="base" hangingPunct="0"/>
            <a:r>
              <a:rPr lang="en-US" dirty="0"/>
              <a:t>Mandated leave benefits</a:t>
            </a:r>
          </a:p>
          <a:p>
            <a:pPr lvl="0" eaLnBrk="0" fontAlgn="base" hangingPunct="0"/>
            <a:r>
              <a:rPr lang="en-US" dirty="0"/>
              <a:t>Labor relations</a:t>
            </a:r>
          </a:p>
          <a:p>
            <a:pPr lvl="0" eaLnBrk="0" fontAlgn="base" hangingPunct="0"/>
            <a:r>
              <a:rPr lang="en-US" dirty="0"/>
              <a:t>Wage notice requirements</a:t>
            </a:r>
          </a:p>
          <a:p>
            <a:pPr lvl="0" eaLnBrk="0" fontAlgn="base" hangingPunct="0"/>
            <a:r>
              <a:rPr lang="en-US" dirty="0"/>
              <a:t>Sales tax</a:t>
            </a:r>
          </a:p>
          <a:p>
            <a:pPr lvl="0" eaLnBrk="0" fontAlgn="base" hangingPunct="0"/>
            <a:r>
              <a:rPr lang="en-US" dirty="0"/>
              <a:t>Unemployment insurance</a:t>
            </a:r>
          </a:p>
        </p:txBody>
      </p:sp>
    </p:spTree>
    <p:custDataLst>
      <p:tags r:id="rId1"/>
    </p:custDataLst>
    <p:extLst>
      <p:ext uri="{BB962C8B-B14F-4D97-AF65-F5344CB8AC3E}">
        <p14:creationId xmlns:p14="http://schemas.microsoft.com/office/powerpoint/2010/main" val="1522882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8650" y="2235200"/>
            <a:ext cx="7772400" cy="1470025"/>
          </a:xfrm>
        </p:spPr>
        <p:txBody>
          <a:bodyPr/>
          <a:lstStyle/>
          <a:p>
            <a:r>
              <a:rPr lang="en-US" dirty="0" smtClean="0"/>
              <a:t>ASA Resources</a:t>
            </a:r>
            <a:endParaRPr lang="en-US" dirty="0"/>
          </a:p>
        </p:txBody>
      </p:sp>
    </p:spTree>
    <p:extLst>
      <p:ext uri="{BB962C8B-B14F-4D97-AF65-F5344CB8AC3E}">
        <p14:creationId xmlns:p14="http://schemas.microsoft.com/office/powerpoint/2010/main" val="621040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Agenda</a:t>
            </a:r>
            <a:endParaRPr lang="en-US" dirty="0"/>
          </a:p>
        </p:txBody>
      </p:sp>
      <p:sp>
        <p:nvSpPr>
          <p:cNvPr id="3" name="Content Placeholder 2"/>
          <p:cNvSpPr>
            <a:spLocks noGrp="1"/>
          </p:cNvSpPr>
          <p:nvPr>
            <p:ph idx="1"/>
          </p:nvPr>
        </p:nvSpPr>
        <p:spPr/>
        <p:txBody>
          <a:bodyPr/>
          <a:lstStyle/>
          <a:p>
            <a:r>
              <a:rPr lang="en-US" dirty="0" smtClean="0"/>
              <a:t>My Commitment to ASA</a:t>
            </a:r>
          </a:p>
          <a:p>
            <a:r>
              <a:rPr lang="en-US" dirty="0" smtClean="0"/>
              <a:t>Industry update</a:t>
            </a:r>
          </a:p>
          <a:p>
            <a:r>
              <a:rPr lang="en-US" dirty="0" smtClean="0"/>
              <a:t>ASA </a:t>
            </a:r>
            <a:r>
              <a:rPr lang="en-US" dirty="0"/>
              <a:t>p</a:t>
            </a:r>
            <a:r>
              <a:rPr lang="en-US" dirty="0" smtClean="0"/>
              <a:t>riorities</a:t>
            </a:r>
          </a:p>
          <a:p>
            <a:r>
              <a:rPr lang="en-US" dirty="0" smtClean="0"/>
              <a:t>Legislative issues</a:t>
            </a:r>
          </a:p>
          <a:p>
            <a:r>
              <a:rPr lang="en-US" dirty="0" smtClean="0"/>
              <a:t>ASA resources</a:t>
            </a:r>
          </a:p>
          <a:p>
            <a:r>
              <a:rPr lang="en-US" dirty="0" smtClean="0"/>
              <a:t>Discussion</a:t>
            </a:r>
            <a:endParaRPr lang="en-US" dirty="0"/>
          </a:p>
        </p:txBody>
      </p:sp>
    </p:spTree>
    <p:extLst>
      <p:ext uri="{BB962C8B-B14F-4D97-AF65-F5344CB8AC3E}">
        <p14:creationId xmlns:p14="http://schemas.microsoft.com/office/powerpoint/2010/main" val="7335975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918"/>
            <a:ext cx="8229600" cy="1143000"/>
          </a:xfrm>
        </p:spPr>
        <p:txBody>
          <a:bodyPr/>
          <a:lstStyle/>
          <a:p>
            <a:r>
              <a:rPr lang="en-US" dirty="0" smtClean="0"/>
              <a:t>In Your Mailbox</a:t>
            </a:r>
            <a:endParaRPr lang="en-US" dirty="0"/>
          </a:p>
        </p:txBody>
      </p:sp>
      <p:sp>
        <p:nvSpPr>
          <p:cNvPr id="3" name="Content Placeholder 2"/>
          <p:cNvSpPr>
            <a:spLocks noGrp="1"/>
          </p:cNvSpPr>
          <p:nvPr>
            <p:ph idx="1"/>
          </p:nvPr>
        </p:nvSpPr>
        <p:spPr>
          <a:xfrm>
            <a:off x="457200" y="1404918"/>
            <a:ext cx="3876675" cy="2643208"/>
          </a:xfrm>
        </p:spPr>
        <p:txBody>
          <a:bodyPr/>
          <a:lstStyle/>
          <a:p>
            <a:r>
              <a:rPr lang="en-US" i="1" dirty="0"/>
              <a:t>Staffing Today</a:t>
            </a:r>
          </a:p>
          <a:p>
            <a:r>
              <a:rPr lang="en-US" i="1" dirty="0"/>
              <a:t>Staffing Law</a:t>
            </a:r>
          </a:p>
          <a:p>
            <a:r>
              <a:rPr lang="en-US" i="1" dirty="0"/>
              <a:t>Staffing Success</a:t>
            </a:r>
          </a:p>
          <a:p>
            <a:r>
              <a:rPr lang="en-US" i="1" dirty="0"/>
              <a:t>ASA for YOU</a:t>
            </a:r>
          </a:p>
          <a:p>
            <a:endParaRPr lang="en-US" dirty="0"/>
          </a:p>
        </p:txBody>
      </p:sp>
      <p:pic>
        <p:nvPicPr>
          <p:cNvPr id="4" name="Picture 3"/>
          <p:cNvPicPr>
            <a:picLocks noChangeAspect="1"/>
          </p:cNvPicPr>
          <p:nvPr/>
        </p:nvPicPr>
        <p:blipFill>
          <a:blip r:embed="rId4"/>
          <a:stretch>
            <a:fillRect/>
          </a:stretch>
        </p:blipFill>
        <p:spPr>
          <a:xfrm>
            <a:off x="4972855" y="721521"/>
            <a:ext cx="3256746" cy="4920629"/>
          </a:xfrm>
          <a:prstGeom prst="rect">
            <a:avLst/>
          </a:prstGeom>
        </p:spPr>
      </p:pic>
      <p:sp>
        <p:nvSpPr>
          <p:cNvPr id="5" name="TextBox 4"/>
          <p:cNvSpPr txBox="1"/>
          <p:nvPr>
            <p:custDataLst>
              <p:tags r:id="rId1"/>
            </p:custDataLst>
          </p:nvPr>
        </p:nvSpPr>
        <p:spPr>
          <a:xfrm>
            <a:off x="547820" y="4164822"/>
            <a:ext cx="3867981" cy="1477328"/>
          </a:xfrm>
          <a:prstGeom prst="rect">
            <a:avLst/>
          </a:prstGeom>
          <a:solidFill>
            <a:schemeClr val="bg2">
              <a:lumMod val="40000"/>
              <a:lumOff val="60000"/>
            </a:schemeClr>
          </a:solidFill>
          <a:effectLst>
            <a:outerShdw blurRad="50800" dist="38100" dir="18900000" algn="bl" rotWithShape="0">
              <a:prstClr val="black">
                <a:alpha val="40000"/>
              </a:prstClr>
            </a:outerShdw>
          </a:effectLst>
          <a:scene3d>
            <a:camera prst="orthographicFront"/>
            <a:lightRig rig="threePt" dir="t"/>
          </a:scene3d>
          <a:sp3d>
            <a:bevelT w="139700" prst="cross"/>
          </a:sp3d>
        </p:spPr>
        <p:txBody>
          <a:bodyPr>
            <a:spAutoFit/>
          </a:bodyPr>
          <a:lstStyle/>
          <a:p>
            <a:pPr>
              <a:defRPr/>
            </a:pPr>
            <a:r>
              <a:rPr lang="en-US" sz="1800" dirty="0">
                <a:solidFill>
                  <a:srgbClr val="000000"/>
                </a:solidFill>
                <a:latin typeface="Arial Narrow" pitchFamily="34" charset="0"/>
                <a:ea typeface="+mn-ea"/>
              </a:rPr>
              <a:t>Online versions of </a:t>
            </a:r>
            <a:r>
              <a:rPr lang="en-US" sz="1800" i="1" dirty="0">
                <a:solidFill>
                  <a:srgbClr val="000000"/>
                </a:solidFill>
                <a:latin typeface="Arial Narrow" pitchFamily="34" charset="0"/>
                <a:ea typeface="+mn-ea"/>
              </a:rPr>
              <a:t>Staffing Today </a:t>
            </a:r>
            <a:r>
              <a:rPr lang="en-US" sz="1800" dirty="0">
                <a:solidFill>
                  <a:srgbClr val="000000"/>
                </a:solidFill>
                <a:latin typeface="Arial Narrow" pitchFamily="34" charset="0"/>
                <a:ea typeface="+mn-ea"/>
              </a:rPr>
              <a:t>are</a:t>
            </a:r>
            <a:r>
              <a:rPr lang="en-US" sz="1800" i="1" dirty="0">
                <a:solidFill>
                  <a:srgbClr val="000000"/>
                </a:solidFill>
                <a:latin typeface="Arial Narrow" pitchFamily="34" charset="0"/>
                <a:ea typeface="+mn-ea"/>
              </a:rPr>
              <a:t> </a:t>
            </a:r>
            <a:r>
              <a:rPr lang="en-US" sz="1800" dirty="0">
                <a:solidFill>
                  <a:srgbClr val="000000"/>
                </a:solidFill>
                <a:latin typeface="Arial Narrow" pitchFamily="34" charset="0"/>
                <a:ea typeface="+mn-ea"/>
              </a:rPr>
              <a:t>available at </a:t>
            </a:r>
            <a:r>
              <a:rPr lang="en-US" sz="1800" i="1" dirty="0">
                <a:solidFill>
                  <a:srgbClr val="CC6600"/>
                </a:solidFill>
                <a:latin typeface="Arial Narrow" pitchFamily="34" charset="0"/>
                <a:ea typeface="+mn-ea"/>
              </a:rPr>
              <a:t>staffingtoday.net</a:t>
            </a:r>
            <a:r>
              <a:rPr lang="en-US" sz="1800" dirty="0">
                <a:solidFill>
                  <a:srgbClr val="CC6600"/>
                </a:solidFill>
                <a:latin typeface="Arial Narrow" pitchFamily="34" charset="0"/>
                <a:ea typeface="+mn-ea"/>
              </a:rPr>
              <a:t>.</a:t>
            </a:r>
          </a:p>
          <a:p>
            <a:pPr>
              <a:defRPr/>
            </a:pPr>
            <a:endParaRPr lang="en-US" sz="1800" i="1" dirty="0">
              <a:solidFill>
                <a:srgbClr val="000000"/>
              </a:solidFill>
              <a:latin typeface="Arial Narrow" pitchFamily="34" charset="0"/>
              <a:ea typeface="+mn-ea"/>
            </a:endParaRPr>
          </a:p>
          <a:p>
            <a:pPr>
              <a:defRPr/>
            </a:pPr>
            <a:r>
              <a:rPr lang="en-US" sz="1800" i="1" dirty="0">
                <a:solidFill>
                  <a:srgbClr val="000000"/>
                </a:solidFill>
                <a:latin typeface="Arial Narrow" pitchFamily="34" charset="0"/>
                <a:ea typeface="+mn-ea"/>
              </a:rPr>
              <a:t>Staffing Law </a:t>
            </a:r>
            <a:r>
              <a:rPr lang="en-US" sz="1800" dirty="0">
                <a:solidFill>
                  <a:srgbClr val="000000"/>
                </a:solidFill>
                <a:latin typeface="Arial Narrow" pitchFamily="34" charset="0"/>
                <a:ea typeface="+mn-ea"/>
              </a:rPr>
              <a:t>and </a:t>
            </a:r>
            <a:r>
              <a:rPr lang="en-US" sz="1800" i="1" dirty="0">
                <a:solidFill>
                  <a:srgbClr val="000000"/>
                </a:solidFill>
                <a:latin typeface="Arial Narrow" pitchFamily="34" charset="0"/>
                <a:ea typeface="+mn-ea"/>
              </a:rPr>
              <a:t>Staffing Success </a:t>
            </a:r>
            <a:r>
              <a:rPr lang="en-US" sz="1800" dirty="0">
                <a:solidFill>
                  <a:srgbClr val="000000"/>
                </a:solidFill>
                <a:latin typeface="Arial Narrow" pitchFamily="34" charset="0"/>
                <a:ea typeface="+mn-ea"/>
              </a:rPr>
              <a:t>are available at </a:t>
            </a:r>
            <a:r>
              <a:rPr lang="en-US" sz="1800" i="1" dirty="0">
                <a:solidFill>
                  <a:srgbClr val="CC6600"/>
                </a:solidFill>
                <a:latin typeface="Arial Narrow" pitchFamily="34" charset="0"/>
                <a:ea typeface="+mn-ea"/>
              </a:rPr>
              <a:t>americanstaffing.net/digital</a:t>
            </a:r>
            <a:r>
              <a:rPr lang="en-US" sz="1800" dirty="0">
                <a:solidFill>
                  <a:srgbClr val="CC6600"/>
                </a:solidFill>
                <a:latin typeface="Arial Narrow" pitchFamily="34" charset="0"/>
                <a:ea typeface="+mn-ea"/>
              </a:rPr>
              <a:t>.</a:t>
            </a:r>
          </a:p>
        </p:txBody>
      </p:sp>
    </p:spTree>
    <p:extLst>
      <p:ext uri="{BB962C8B-B14F-4D97-AF65-F5344CB8AC3E}">
        <p14:creationId xmlns:p14="http://schemas.microsoft.com/office/powerpoint/2010/main" val="3970491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ASA Skills Gap Index</a:t>
            </a:r>
            <a:endParaRPr lang="en-US" dirty="0"/>
          </a:p>
        </p:txBody>
      </p:sp>
      <p:sp>
        <p:nvSpPr>
          <p:cNvPr id="4" name="Text Placeholder 4"/>
          <p:cNvSpPr txBox="1">
            <a:spLocks/>
          </p:cNvSpPr>
          <p:nvPr>
            <p:custDataLst>
              <p:tags r:id="rId1"/>
            </p:custDataLst>
          </p:nvPr>
        </p:nvSpPr>
        <p:spPr bwMode="auto">
          <a:xfrm>
            <a:off x="548028" y="1481117"/>
            <a:ext cx="3816429"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Wingdings" pitchFamily="2" charset="2"/>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000"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spcAft>
                <a:spcPts val="600"/>
              </a:spcAft>
              <a:buFont typeface="Wingdings" pitchFamily="2" charset="2"/>
              <a:buNone/>
            </a:pPr>
            <a:r>
              <a:rPr lang="en-US" sz="1800" kern="0" dirty="0">
                <a:solidFill>
                  <a:srgbClr val="000000"/>
                </a:solidFill>
                <a:latin typeface="Arial Narrow" panose="020B0606020202030204" pitchFamily="34" charset="0"/>
              </a:rPr>
              <a:t>Discover </a:t>
            </a:r>
            <a:r>
              <a:rPr lang="en-US" sz="1800" kern="0" dirty="0" smtClean="0">
                <a:solidFill>
                  <a:srgbClr val="000000"/>
                </a:solidFill>
                <a:latin typeface="Arial Narrow" panose="020B0606020202030204" pitchFamily="34" charset="0"/>
              </a:rPr>
              <a:t>The Top 10 Hardest-to-Fill Occupations Nationwide</a:t>
            </a:r>
          </a:p>
        </p:txBody>
      </p:sp>
      <p:sp>
        <p:nvSpPr>
          <p:cNvPr id="5" name="Rectangle 4"/>
          <p:cNvSpPr/>
          <p:nvPr/>
        </p:nvSpPr>
        <p:spPr>
          <a:xfrm>
            <a:off x="4455285" y="1481116"/>
            <a:ext cx="4572000" cy="646331"/>
          </a:xfrm>
          <a:prstGeom prst="rect">
            <a:avLst/>
          </a:prstGeom>
        </p:spPr>
        <p:txBody>
          <a:bodyPr>
            <a:spAutoFit/>
          </a:bodyPr>
          <a:lstStyle/>
          <a:p>
            <a:pPr>
              <a:spcAft>
                <a:spcPts val="600"/>
              </a:spcAft>
            </a:pPr>
            <a:r>
              <a:rPr lang="en-US" b="1" kern="0" dirty="0">
                <a:solidFill>
                  <a:srgbClr val="000000"/>
                </a:solidFill>
                <a:latin typeface="Arial Narrow" panose="020B0606020202030204" pitchFamily="34" charset="0"/>
              </a:rPr>
              <a:t>For </a:t>
            </a:r>
            <a:r>
              <a:rPr lang="en-US" b="1" kern="0" dirty="0" smtClean="0">
                <a:solidFill>
                  <a:srgbClr val="000000"/>
                </a:solidFill>
                <a:latin typeface="Arial Narrow" panose="020B0606020202030204" pitchFamily="34" charset="0"/>
              </a:rPr>
              <a:t>4Q15</a:t>
            </a:r>
            <a:r>
              <a:rPr lang="en-US" b="1" kern="0" dirty="0">
                <a:solidFill>
                  <a:srgbClr val="000000"/>
                </a:solidFill>
                <a:latin typeface="Arial Narrow" panose="020B0606020202030204" pitchFamily="34" charset="0"/>
              </a:rPr>
              <a:t>, the index identified </a:t>
            </a:r>
            <a:r>
              <a:rPr lang="en-US" b="1" kern="0" dirty="0" smtClean="0">
                <a:solidFill>
                  <a:srgbClr val="000000"/>
                </a:solidFill>
                <a:latin typeface="Arial Narrow" panose="020B0606020202030204" pitchFamily="34" charset="0"/>
              </a:rPr>
              <a:t>73 </a:t>
            </a:r>
            <a:r>
              <a:rPr lang="en-US" b="1" kern="0" dirty="0">
                <a:solidFill>
                  <a:srgbClr val="000000"/>
                </a:solidFill>
                <a:latin typeface="Arial Narrow" panose="020B0606020202030204" pitchFamily="34" charset="0"/>
              </a:rPr>
              <a:t>occupations as hard to fill, with the top-10 most difficult being</a:t>
            </a:r>
          </a:p>
        </p:txBody>
      </p:sp>
      <p:pic>
        <p:nvPicPr>
          <p:cNvPr id="6" name="Picture 5"/>
          <p:cNvPicPr>
            <a:picLocks noChangeAspect="1"/>
          </p:cNvPicPr>
          <p:nvPr/>
        </p:nvPicPr>
        <p:blipFill>
          <a:blip r:embed="rId4"/>
          <a:stretch>
            <a:fillRect/>
          </a:stretch>
        </p:blipFill>
        <p:spPr>
          <a:xfrm>
            <a:off x="548028" y="2197448"/>
            <a:ext cx="3621338" cy="3682303"/>
          </a:xfrm>
          <a:prstGeom prst="rect">
            <a:avLst/>
          </a:prstGeom>
        </p:spPr>
      </p:pic>
      <p:sp>
        <p:nvSpPr>
          <p:cNvPr id="7" name="TextBox 6"/>
          <p:cNvSpPr txBox="1"/>
          <p:nvPr/>
        </p:nvSpPr>
        <p:spPr>
          <a:xfrm>
            <a:off x="4572000" y="2127447"/>
            <a:ext cx="4295775" cy="3682803"/>
          </a:xfrm>
          <a:prstGeom prst="rect">
            <a:avLst/>
          </a:prstGeom>
          <a:noFill/>
        </p:spPr>
        <p:txBody>
          <a:bodyPr wrap="square" rtlCol="0">
            <a:spAutoFit/>
          </a:bodyPr>
          <a:lstStyle/>
          <a:p>
            <a:pPr marL="342900" indent="-342900">
              <a:buFont typeface="+mj-lt"/>
              <a:buAutoNum type="arabicPeriod"/>
            </a:pPr>
            <a:r>
              <a:rPr lang="en-US" dirty="0">
                <a:latin typeface="Arial Narrow" panose="020B0606020202030204" pitchFamily="34" charset="0"/>
              </a:rPr>
              <a:t>Podiatrists</a:t>
            </a:r>
          </a:p>
          <a:p>
            <a:pPr marL="342900" indent="-342900">
              <a:buFont typeface="+mj-lt"/>
              <a:buAutoNum type="arabicPeriod"/>
            </a:pPr>
            <a:r>
              <a:rPr lang="en-US" dirty="0">
                <a:latin typeface="Arial Narrow" panose="020B0606020202030204" pitchFamily="34" charset="0"/>
              </a:rPr>
              <a:t>Heavy and tractor-trailer truck drivers</a:t>
            </a:r>
          </a:p>
          <a:p>
            <a:pPr marL="342900" indent="-342900">
              <a:buFont typeface="+mj-lt"/>
              <a:buAutoNum type="arabicPeriod"/>
            </a:pPr>
            <a:r>
              <a:rPr lang="en-US" dirty="0">
                <a:latin typeface="Arial Narrow" panose="020B0606020202030204" pitchFamily="34" charset="0"/>
              </a:rPr>
              <a:t>Photographic process workers and processing machine operators</a:t>
            </a:r>
          </a:p>
          <a:p>
            <a:pPr marL="342900" indent="-342900">
              <a:buFont typeface="+mj-lt"/>
              <a:buAutoNum type="arabicPeriod"/>
            </a:pPr>
            <a:r>
              <a:rPr lang="en-US" dirty="0">
                <a:latin typeface="Arial Narrow" panose="020B0606020202030204" pitchFamily="34" charset="0"/>
              </a:rPr>
              <a:t>Psychiatrists</a:t>
            </a:r>
          </a:p>
          <a:p>
            <a:pPr marL="342900" indent="-342900">
              <a:buFont typeface="+mj-lt"/>
              <a:buAutoNum type="arabicPeriod"/>
            </a:pPr>
            <a:r>
              <a:rPr lang="en-US" dirty="0">
                <a:latin typeface="Arial Narrow" panose="020B0606020202030204" pitchFamily="34" charset="0"/>
              </a:rPr>
              <a:t>Oral and maxillofacial surgeons</a:t>
            </a:r>
          </a:p>
          <a:p>
            <a:pPr marL="342900" indent="-342900">
              <a:buFont typeface="+mj-lt"/>
              <a:buAutoNum type="arabicPeriod"/>
            </a:pPr>
            <a:r>
              <a:rPr lang="en-US" dirty="0">
                <a:latin typeface="Arial Narrow" panose="020B0606020202030204" pitchFamily="34" charset="0"/>
              </a:rPr>
              <a:t>Forest fire inspectors and prevention specialists</a:t>
            </a:r>
          </a:p>
          <a:p>
            <a:pPr marL="342900" indent="-342900">
              <a:buFont typeface="+mj-lt"/>
              <a:buAutoNum type="arabicPeriod"/>
            </a:pPr>
            <a:r>
              <a:rPr lang="en-US" dirty="0">
                <a:latin typeface="Arial Narrow" panose="020B0606020202030204" pitchFamily="34" charset="0"/>
              </a:rPr>
              <a:t>Merchandise displayers and window trimmers</a:t>
            </a:r>
          </a:p>
          <a:p>
            <a:pPr marL="342900" indent="-342900">
              <a:buFont typeface="+mj-lt"/>
              <a:buAutoNum type="arabicPeriod"/>
            </a:pPr>
            <a:r>
              <a:rPr lang="en-US" dirty="0">
                <a:latin typeface="Arial Narrow" panose="020B0606020202030204" pitchFamily="34" charset="0"/>
              </a:rPr>
              <a:t>Occupational therapists</a:t>
            </a:r>
          </a:p>
          <a:p>
            <a:pPr marL="342900" indent="-342900">
              <a:buFont typeface="+mj-lt"/>
              <a:buAutoNum type="arabicPeriod"/>
            </a:pPr>
            <a:r>
              <a:rPr lang="en-US" dirty="0">
                <a:latin typeface="Arial Narrow" panose="020B0606020202030204" pitchFamily="34" charset="0"/>
              </a:rPr>
              <a:t>General internists</a:t>
            </a:r>
          </a:p>
          <a:p>
            <a:pPr marL="342900" indent="-342900">
              <a:buFont typeface="+mj-lt"/>
              <a:buAutoNum type="arabicPeriod"/>
            </a:pPr>
            <a:r>
              <a:rPr lang="en-US" dirty="0">
                <a:latin typeface="Arial Narrow" panose="020B0606020202030204" pitchFamily="34" charset="0"/>
              </a:rPr>
              <a:t>Physical therapists</a:t>
            </a:r>
          </a:p>
        </p:txBody>
      </p:sp>
    </p:spTree>
    <p:extLst>
      <p:ext uri="{BB962C8B-B14F-4D97-AF65-F5344CB8AC3E}">
        <p14:creationId xmlns:p14="http://schemas.microsoft.com/office/powerpoint/2010/main" val="57874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1" y="1323474"/>
            <a:ext cx="4370832" cy="4525963"/>
          </a:xfrm>
          <a:prstGeom prst="rect">
            <a:avLst/>
          </a:prstGeom>
        </p:spPr>
        <p:txBody>
          <a:bodyPr/>
          <a:lstStyle>
            <a:lvl1pPr marL="342900" indent="-342900" algn="l" defTabSz="914400" rtl="0" eaLnBrk="1" latinLnBrk="0" hangingPunct="1">
              <a:spcBef>
                <a:spcPct val="20000"/>
              </a:spcBef>
              <a:buClr>
                <a:srgbClr val="095D7E"/>
              </a:buClr>
              <a:buFont typeface="Wingdings" panose="05000000000000000000" pitchFamily="2" charset="2"/>
              <a:buChar char="§"/>
              <a:defRPr sz="32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Clr>
                <a:srgbClr val="095D7E"/>
              </a:buClr>
              <a:buFont typeface="Arial" panose="020B0604020202020204" pitchFamily="34" charset="0"/>
              <a:buChar char="–"/>
              <a:defRPr sz="28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Clr>
                <a:srgbClr val="095D7E"/>
              </a:buClr>
              <a:buFont typeface="Wingdings" panose="05000000000000000000" pitchFamily="2" charset="2"/>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Clr>
                <a:srgbClr val="095D7E"/>
              </a:buClr>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Clr>
                <a:srgbClr val="095D7E"/>
              </a:buClr>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US" b="0" dirty="0">
                <a:solidFill>
                  <a:prstClr val="black"/>
                </a:solidFill>
              </a:rPr>
              <a:t>Provides a current snapshot of the economy</a:t>
            </a:r>
          </a:p>
          <a:p>
            <a:pPr fontAlgn="auto">
              <a:spcAft>
                <a:spcPts val="0"/>
              </a:spcAft>
            </a:pPr>
            <a:r>
              <a:rPr lang="en-US" b="0" dirty="0">
                <a:solidFill>
                  <a:prstClr val="black"/>
                </a:solidFill>
              </a:rPr>
              <a:t>Tracks weekly changes in staffing employment</a:t>
            </a:r>
          </a:p>
          <a:p>
            <a:pPr fontAlgn="auto">
              <a:spcAft>
                <a:spcPts val="0"/>
              </a:spcAft>
            </a:pPr>
            <a:r>
              <a:rPr lang="en-US" b="0" dirty="0">
                <a:solidFill>
                  <a:prstClr val="black"/>
                </a:solidFill>
              </a:rPr>
              <a:t>Lets you compare your company with national trends</a:t>
            </a:r>
          </a:p>
          <a:p>
            <a:pPr fontAlgn="auto">
              <a:spcAft>
                <a:spcPts val="0"/>
              </a:spcAft>
            </a:pPr>
            <a:r>
              <a:rPr lang="en-US" b="0" dirty="0">
                <a:solidFill>
                  <a:prstClr val="black"/>
                </a:solidFill>
              </a:rPr>
              <a:t>Only three questions</a:t>
            </a:r>
          </a:p>
        </p:txBody>
      </p:sp>
      <p:sp>
        <p:nvSpPr>
          <p:cNvPr id="6" name="Title 1"/>
          <p:cNvSpPr>
            <a:spLocks noGrp="1"/>
          </p:cNvSpPr>
          <p:nvPr>
            <p:ph type="title"/>
          </p:nvPr>
        </p:nvSpPr>
        <p:spPr>
          <a:xfrm>
            <a:off x="457200" y="338117"/>
            <a:ext cx="8229600" cy="1143000"/>
          </a:xfrm>
        </p:spPr>
        <p:txBody>
          <a:bodyPr>
            <a:normAutofit/>
          </a:bodyPr>
          <a:lstStyle/>
          <a:p>
            <a:r>
              <a:rPr lang="en-US" sz="4400" dirty="0">
                <a:solidFill>
                  <a:srgbClr val="095D7E"/>
                </a:solidFill>
              </a:rPr>
              <a:t>ASA Staffing Index</a:t>
            </a:r>
          </a:p>
        </p:txBody>
      </p:sp>
      <p:pic>
        <p:nvPicPr>
          <p:cNvPr id="2" name="Picture 1"/>
          <p:cNvPicPr>
            <a:picLocks noChangeAspect="1"/>
          </p:cNvPicPr>
          <p:nvPr/>
        </p:nvPicPr>
        <p:blipFill rotWithShape="1">
          <a:blip r:embed="rId2"/>
          <a:srcRect l="12460" t="31498" r="69179" b="54845"/>
          <a:stretch/>
        </p:blipFill>
        <p:spPr>
          <a:xfrm>
            <a:off x="5336750" y="1481117"/>
            <a:ext cx="2841332" cy="118872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a:srcRect l="61231" t="16378" r="1682" b="39817"/>
          <a:stretch/>
        </p:blipFill>
        <p:spPr>
          <a:xfrm>
            <a:off x="4761809" y="2901460"/>
            <a:ext cx="3991215" cy="265176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rot="20803249">
            <a:off x="6064994" y="3977912"/>
            <a:ext cx="2520241" cy="1754326"/>
          </a:xfrm>
          <a:prstGeom prst="rect">
            <a:avLst/>
          </a:prstGeom>
          <a:noFill/>
        </p:spPr>
        <p:txBody>
          <a:bodyPr wrap="none" lIns="91440" tIns="45720" rIns="91440" bIns="45720">
            <a:spAutoFit/>
          </a:bodyPr>
          <a:lstStyle/>
          <a:p>
            <a:pPr algn="ctr"/>
            <a:r>
              <a:rPr lang="en-US" sz="3600" b="1" cap="none" spc="0" dirty="0">
                <a:ln w="22225">
                  <a:noFill/>
                  <a:prstDash val="solid"/>
                </a:ln>
                <a:solidFill>
                  <a:schemeClr val="accent6"/>
                </a:solidFill>
                <a:effectLst>
                  <a:outerShdw blurRad="50800" dist="38100" dir="2700000" algn="tl" rotWithShape="0">
                    <a:prstClr val="black">
                      <a:alpha val="40000"/>
                    </a:prstClr>
                  </a:outerShdw>
                </a:effectLst>
              </a:rPr>
              <a:t>Exclusive </a:t>
            </a:r>
          </a:p>
          <a:p>
            <a:pPr algn="ctr"/>
            <a:r>
              <a:rPr lang="en-US" sz="3600" b="1" cap="none" spc="0" dirty="0">
                <a:ln w="22225">
                  <a:noFill/>
                  <a:prstDash val="solid"/>
                </a:ln>
                <a:solidFill>
                  <a:schemeClr val="accent6"/>
                </a:solidFill>
                <a:effectLst>
                  <a:outerShdw blurRad="50800" dist="38100" dir="2700000" algn="tl" rotWithShape="0">
                    <a:prstClr val="black">
                      <a:alpha val="40000"/>
                    </a:prstClr>
                  </a:outerShdw>
                </a:effectLst>
              </a:rPr>
              <a:t>Participant </a:t>
            </a:r>
          </a:p>
          <a:p>
            <a:pPr algn="ctr"/>
            <a:r>
              <a:rPr lang="en-US" sz="3600" b="1" cap="none" spc="0" dirty="0">
                <a:ln w="22225">
                  <a:noFill/>
                  <a:prstDash val="solid"/>
                </a:ln>
                <a:solidFill>
                  <a:schemeClr val="accent6"/>
                </a:solidFill>
                <a:effectLst>
                  <a:outerShdw blurRad="50800" dist="38100" dir="2700000" algn="tl" rotWithShape="0">
                    <a:prstClr val="black">
                      <a:alpha val="40000"/>
                    </a:prstClr>
                  </a:outerShdw>
                </a:effectLst>
              </a:rPr>
              <a:t>Email Report</a:t>
            </a:r>
          </a:p>
        </p:txBody>
      </p:sp>
    </p:spTree>
    <p:extLst>
      <p:ext uri="{BB962C8B-B14F-4D97-AF65-F5344CB8AC3E}">
        <p14:creationId xmlns:p14="http://schemas.microsoft.com/office/powerpoint/2010/main" val="152397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ASA Certification Programs</a:t>
            </a:r>
            <a:endParaRPr lang="en-US" dirty="0"/>
          </a:p>
        </p:txBody>
      </p:sp>
      <p:pic>
        <p:nvPicPr>
          <p:cNvPr id="4" name="Content Placeholder 3"/>
          <p:cNvPicPr>
            <a:picLocks noGrp="1" noChangeAspect="1"/>
          </p:cNvPicPr>
          <p:nvPr>
            <p:ph idx="1"/>
          </p:nvPr>
        </p:nvPicPr>
        <p:blipFill>
          <a:blip r:embed="rId3"/>
          <a:stretch>
            <a:fillRect/>
          </a:stretch>
        </p:blipFill>
        <p:spPr>
          <a:xfrm>
            <a:off x="975360" y="1404938"/>
            <a:ext cx="6916909" cy="4787084"/>
          </a:xfrm>
          <a:prstGeom prst="rect">
            <a:avLst/>
          </a:prstGeom>
        </p:spPr>
      </p:pic>
    </p:spTree>
    <p:extLst>
      <p:ext uri="{BB962C8B-B14F-4D97-AF65-F5344CB8AC3E}">
        <p14:creationId xmlns:p14="http://schemas.microsoft.com/office/powerpoint/2010/main" val="181599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081" y="3325091"/>
            <a:ext cx="3908267" cy="260834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731" y="614162"/>
            <a:ext cx="3817639" cy="2547859"/>
          </a:xfrm>
          <a:prstGeom prst="rect">
            <a:avLst/>
          </a:prstGeom>
        </p:spPr>
      </p:pic>
      <p:pic>
        <p:nvPicPr>
          <p:cNvPr id="9" name="Picture 8"/>
          <p:cNvPicPr/>
          <p:nvPr/>
        </p:nvPicPr>
        <p:blipFill rotWithShape="1">
          <a:blip r:embed="rId6"/>
          <a:srcRect l="57853" t="39886" r="21795" b="36467"/>
          <a:stretch/>
        </p:blipFill>
        <p:spPr bwMode="auto">
          <a:xfrm>
            <a:off x="4676257" y="515297"/>
            <a:ext cx="4032091" cy="2646724"/>
          </a:xfrm>
          <a:prstGeom prst="rect">
            <a:avLst/>
          </a:prstGeom>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730" y="3325091"/>
            <a:ext cx="3817639" cy="2545092"/>
          </a:xfrm>
          <a:prstGeom prst="rect">
            <a:avLst/>
          </a:prstGeom>
        </p:spPr>
      </p:pic>
    </p:spTree>
    <p:custDataLst>
      <p:tags r:id="rId1"/>
    </p:custDataLst>
    <p:extLst>
      <p:ext uri="{BB962C8B-B14F-4D97-AF65-F5344CB8AC3E}">
        <p14:creationId xmlns:p14="http://schemas.microsoft.com/office/powerpoint/2010/main" val="1902833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ASA Webinars</a:t>
            </a:r>
            <a:endParaRPr lang="en-US" dirty="0"/>
          </a:p>
        </p:txBody>
      </p:sp>
      <p:sp>
        <p:nvSpPr>
          <p:cNvPr id="3" name="Content Placeholder 2"/>
          <p:cNvSpPr>
            <a:spLocks noGrp="1"/>
          </p:cNvSpPr>
          <p:nvPr>
            <p:ph idx="1"/>
          </p:nvPr>
        </p:nvSpPr>
        <p:spPr/>
        <p:txBody>
          <a:bodyPr/>
          <a:lstStyle/>
          <a:p>
            <a:pPr>
              <a:spcAft>
                <a:spcPts val="1200"/>
              </a:spcAft>
            </a:pPr>
            <a:r>
              <a:rPr lang="en-US" dirty="0"/>
              <a:t>More than 150 live and pre-recorded webinars</a:t>
            </a:r>
          </a:p>
          <a:p>
            <a:pPr>
              <a:spcAft>
                <a:spcPts val="1200"/>
              </a:spcAft>
            </a:pPr>
            <a:r>
              <a:rPr lang="en-US" dirty="0"/>
              <a:t>Examples of content include staff retention and development, sales and business development, legal issues in the staffing industry, benchmarking, Affordable Care Act, etc. </a:t>
            </a:r>
          </a:p>
          <a:p>
            <a:pPr>
              <a:spcAft>
                <a:spcPts val="1200"/>
              </a:spcAft>
            </a:pPr>
            <a:r>
              <a:rPr lang="en-US" dirty="0"/>
              <a:t>FREE to ASA </a:t>
            </a:r>
            <a:r>
              <a:rPr lang="en-US" dirty="0" smtClean="0"/>
              <a:t>members</a:t>
            </a:r>
            <a:endParaRPr lang="en-US" dirty="0"/>
          </a:p>
          <a:p>
            <a:endParaRPr lang="en-US" dirty="0"/>
          </a:p>
        </p:txBody>
      </p:sp>
      <p:sp>
        <p:nvSpPr>
          <p:cNvPr id="4" name="TextBox 4"/>
          <p:cNvSpPr txBox="1">
            <a:spLocks noChangeArrowheads="1"/>
          </p:cNvSpPr>
          <p:nvPr>
            <p:custDataLst>
              <p:tags r:id="rId1"/>
            </p:custDataLst>
          </p:nvPr>
        </p:nvSpPr>
        <p:spPr bwMode="auto">
          <a:xfrm>
            <a:off x="457200" y="5210550"/>
            <a:ext cx="8320087" cy="461962"/>
          </a:xfrm>
          <a:prstGeom prst="rect">
            <a:avLst/>
          </a:prstGeom>
          <a:noFill/>
          <a:ln w="9525">
            <a:noFill/>
            <a:miter lim="800000"/>
            <a:headEnd/>
            <a:tailEnd/>
          </a:ln>
        </p:spPr>
        <p:txBody>
          <a:bodyPr lIns="90890" tIns="45446" rIns="90890" bIns="45446">
            <a:spAutoFit/>
          </a:bodyPr>
          <a:lstStyle/>
          <a:p>
            <a:pPr algn="l" defTabSz="1296988"/>
            <a:r>
              <a:rPr lang="en-US" sz="2400" dirty="0">
                <a:solidFill>
                  <a:srgbClr val="CC6600"/>
                </a:solidFill>
                <a:latin typeface="Arial Narrow" pitchFamily="34" charset="0"/>
                <a:ea typeface="MS PGothic"/>
                <a:cs typeface="Arial" charset="0"/>
                <a:sym typeface="Helvetica Light"/>
              </a:rPr>
              <a:t>For </a:t>
            </a:r>
            <a:r>
              <a:rPr lang="en-US" sz="2400" dirty="0" smtClean="0">
                <a:solidFill>
                  <a:srgbClr val="CC6600"/>
                </a:solidFill>
                <a:latin typeface="Arial Narrow" pitchFamily="34" charset="0"/>
                <a:ea typeface="MS PGothic"/>
                <a:cs typeface="Arial" charset="0"/>
                <a:sym typeface="Helvetica Light"/>
              </a:rPr>
              <a:t>information </a:t>
            </a:r>
            <a:r>
              <a:rPr lang="en-US" sz="2400" dirty="0">
                <a:solidFill>
                  <a:srgbClr val="CC6600"/>
                </a:solidFill>
                <a:latin typeface="Arial Narrow" pitchFamily="34" charset="0"/>
                <a:ea typeface="MS PGothic"/>
                <a:cs typeface="Arial" charset="0"/>
                <a:sym typeface="Helvetica Light"/>
              </a:rPr>
              <a:t>and to register, visit </a:t>
            </a:r>
            <a:r>
              <a:rPr lang="en-US" sz="2400" i="1" dirty="0" smtClean="0">
                <a:solidFill>
                  <a:srgbClr val="CC6600"/>
                </a:solidFill>
                <a:latin typeface="Arial Narrow" pitchFamily="34" charset="0"/>
                <a:ea typeface="MS PGothic"/>
                <a:cs typeface="Arial" charset="0"/>
                <a:sym typeface="Helvetica Light"/>
              </a:rPr>
              <a:t>americanstaffing.net/webinars</a:t>
            </a:r>
            <a:endParaRPr lang="en-US" sz="2400" dirty="0">
              <a:solidFill>
                <a:srgbClr val="CC6600"/>
              </a:solidFill>
              <a:latin typeface="Arial Narrow" pitchFamily="34" charset="0"/>
              <a:ea typeface="MS PGothic"/>
              <a:cs typeface="Arial" charset="0"/>
              <a:sym typeface="Helvetica Light"/>
            </a:endParaRPr>
          </a:p>
        </p:txBody>
      </p:sp>
      <p:pic>
        <p:nvPicPr>
          <p:cNvPr id="5" name="Picture 4"/>
          <p:cNvPicPr>
            <a:picLocks noChangeAspect="1"/>
          </p:cNvPicPr>
          <p:nvPr/>
        </p:nvPicPr>
        <p:blipFill>
          <a:blip r:embed="rId4"/>
          <a:stretch>
            <a:fillRect/>
          </a:stretch>
        </p:blipFill>
        <p:spPr>
          <a:xfrm>
            <a:off x="7865268" y="509567"/>
            <a:ext cx="866775" cy="971550"/>
          </a:xfrm>
          <a:prstGeom prst="rect">
            <a:avLst/>
          </a:prstGeom>
        </p:spPr>
      </p:pic>
    </p:spTree>
    <p:extLst>
      <p:ext uri="{BB962C8B-B14F-4D97-AF65-F5344CB8AC3E}">
        <p14:creationId xmlns:p14="http://schemas.microsoft.com/office/powerpoint/2010/main" val="1901664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Best Practices</a:t>
            </a:r>
          </a:p>
        </p:txBody>
      </p:sp>
      <p:sp>
        <p:nvSpPr>
          <p:cNvPr id="3" name="Content Placeholder 2"/>
          <p:cNvSpPr>
            <a:spLocks noGrp="1"/>
          </p:cNvSpPr>
          <p:nvPr>
            <p:ph sz="half" idx="1"/>
          </p:nvPr>
        </p:nvSpPr>
        <p:spPr/>
        <p:txBody>
          <a:bodyPr>
            <a:normAutofit fontScale="85000" lnSpcReduction="10000"/>
          </a:bodyPr>
          <a:lstStyle/>
          <a:p>
            <a:pPr marL="0" indent="0">
              <a:buNone/>
            </a:pPr>
            <a:r>
              <a:rPr lang="en-US" b="1" dirty="0"/>
              <a:t>Model Contracts</a:t>
            </a:r>
          </a:p>
          <a:p>
            <a:r>
              <a:rPr lang="en-US" dirty="0"/>
              <a:t>General staffing model contracts</a:t>
            </a:r>
          </a:p>
          <a:p>
            <a:pPr lvl="1"/>
            <a:r>
              <a:rPr lang="en-US" dirty="0"/>
              <a:t>FAQs for client questions</a:t>
            </a:r>
          </a:p>
          <a:p>
            <a:pPr lvl="1"/>
            <a:r>
              <a:rPr lang="en-US" dirty="0"/>
              <a:t>Staffing industry risk philosophy</a:t>
            </a:r>
          </a:p>
          <a:p>
            <a:pPr lvl="1"/>
            <a:r>
              <a:rPr lang="en-US" dirty="0"/>
              <a:t>Safety-specific clauses</a:t>
            </a:r>
          </a:p>
          <a:p>
            <a:r>
              <a:rPr lang="en-US" b="1" dirty="0"/>
              <a:t>Health </a:t>
            </a:r>
            <a:r>
              <a:rPr lang="en-US" b="1" dirty="0" smtClean="0"/>
              <a:t>Care </a:t>
            </a:r>
            <a:r>
              <a:rPr lang="en-US" b="1" dirty="0"/>
              <a:t>M</a:t>
            </a:r>
            <a:r>
              <a:rPr lang="en-US" b="1" dirty="0" smtClean="0"/>
              <a:t>odel </a:t>
            </a:r>
            <a:r>
              <a:rPr lang="en-US" b="1" dirty="0"/>
              <a:t>C</a:t>
            </a:r>
            <a:r>
              <a:rPr lang="en-US" b="1" dirty="0" smtClean="0"/>
              <a:t>ontract</a:t>
            </a:r>
            <a:endParaRPr lang="en-US" b="1" dirty="0"/>
          </a:p>
          <a:p>
            <a:r>
              <a:rPr lang="en-US" b="1" dirty="0"/>
              <a:t>Placement and </a:t>
            </a:r>
            <a:r>
              <a:rPr lang="en-US" b="1" dirty="0" smtClean="0"/>
              <a:t>Recruiting </a:t>
            </a:r>
            <a:r>
              <a:rPr lang="en-US" b="1" dirty="0"/>
              <a:t>M</a:t>
            </a:r>
            <a:r>
              <a:rPr lang="en-US" b="1" dirty="0" smtClean="0"/>
              <a:t>odel Contract</a:t>
            </a:r>
            <a:endParaRPr lang="en-US" b="1" dirty="0"/>
          </a:p>
          <a:p>
            <a:r>
              <a:rPr lang="en-US" b="1" dirty="0"/>
              <a:t>Social Media Policy</a:t>
            </a:r>
          </a:p>
          <a:p>
            <a:r>
              <a:rPr lang="en-US" b="1" dirty="0"/>
              <a:t>Workers’ Compensation</a:t>
            </a:r>
          </a:p>
          <a:p>
            <a:endParaRPr lang="en-US" b="1" dirty="0"/>
          </a:p>
        </p:txBody>
      </p:sp>
      <p:sp>
        <p:nvSpPr>
          <p:cNvPr id="4" name="Content Placeholder 3"/>
          <p:cNvSpPr>
            <a:spLocks noGrp="1"/>
          </p:cNvSpPr>
          <p:nvPr>
            <p:ph sz="half" idx="2"/>
          </p:nvPr>
        </p:nvSpPr>
        <p:spPr/>
        <p:txBody>
          <a:bodyPr>
            <a:normAutofit fontScale="85000" lnSpcReduction="10000"/>
          </a:bodyPr>
          <a:lstStyle/>
          <a:p>
            <a:pPr marL="0" indent="0">
              <a:buNone/>
            </a:pPr>
            <a:r>
              <a:rPr lang="en-US" b="1" dirty="0"/>
              <a:t>Safety Best Practices</a:t>
            </a:r>
          </a:p>
          <a:p>
            <a:r>
              <a:rPr lang="en-US" dirty="0"/>
              <a:t>Industrial staffing</a:t>
            </a:r>
          </a:p>
          <a:p>
            <a:r>
              <a:rPr lang="en-US" dirty="0"/>
              <a:t>Nurse staffing</a:t>
            </a:r>
          </a:p>
          <a:p>
            <a:r>
              <a:rPr lang="en-US" dirty="0"/>
              <a:t>Office-clerical staffing</a:t>
            </a:r>
          </a:p>
          <a:p>
            <a:r>
              <a:rPr lang="en-US" dirty="0"/>
              <a:t>Professional-managerial staffing</a:t>
            </a:r>
          </a:p>
          <a:p>
            <a:r>
              <a:rPr lang="en-US" dirty="0"/>
              <a:t>IT staffing</a:t>
            </a:r>
          </a:p>
          <a:p>
            <a:pPr marL="0" indent="0">
              <a:buNone/>
            </a:pPr>
            <a:r>
              <a:rPr lang="en-US" b="1" dirty="0"/>
              <a:t>Publications</a:t>
            </a:r>
          </a:p>
          <a:p>
            <a:r>
              <a:rPr lang="en-US" i="1" dirty="0"/>
              <a:t>Staffing Success </a:t>
            </a:r>
            <a:r>
              <a:rPr lang="en-US" dirty="0"/>
              <a:t>magazine</a:t>
            </a:r>
          </a:p>
          <a:p>
            <a:r>
              <a:rPr lang="en-US" i="1" dirty="0"/>
              <a:t>Staffing Law</a:t>
            </a:r>
          </a:p>
          <a:p>
            <a:r>
              <a:rPr lang="en-US" i="1" dirty="0"/>
              <a:t>Staffing Today</a:t>
            </a:r>
          </a:p>
        </p:txBody>
      </p:sp>
    </p:spTree>
    <p:extLst>
      <p:ext uri="{BB962C8B-B14F-4D97-AF65-F5344CB8AC3E}">
        <p14:creationId xmlns:p14="http://schemas.microsoft.com/office/powerpoint/2010/main" val="2822127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Information at Your Fingertips</a:t>
            </a:r>
            <a:endParaRPr lang="en-US" dirty="0"/>
          </a:p>
        </p:txBody>
      </p:sp>
      <p:sp>
        <p:nvSpPr>
          <p:cNvPr id="3" name="Content Placeholder 2"/>
          <p:cNvSpPr>
            <a:spLocks noGrp="1"/>
          </p:cNvSpPr>
          <p:nvPr>
            <p:ph idx="1"/>
          </p:nvPr>
        </p:nvSpPr>
        <p:spPr/>
        <p:txBody>
          <a:bodyPr/>
          <a:lstStyle/>
          <a:p>
            <a:r>
              <a:rPr lang="en-US" dirty="0"/>
              <a:t>Federal and state pending legislation</a:t>
            </a:r>
          </a:p>
          <a:p>
            <a:r>
              <a:rPr lang="en-US" dirty="0"/>
              <a:t>Staffing-specific laws</a:t>
            </a:r>
          </a:p>
          <a:p>
            <a:r>
              <a:rPr lang="en-US" dirty="0"/>
              <a:t>State E-Verify laws</a:t>
            </a:r>
          </a:p>
          <a:p>
            <a:r>
              <a:rPr lang="en-US" dirty="0"/>
              <a:t>ASA legal analyses</a:t>
            </a:r>
          </a:p>
          <a:p>
            <a:endParaRPr lang="en-US" dirty="0"/>
          </a:p>
        </p:txBody>
      </p:sp>
    </p:spTree>
    <p:extLst>
      <p:ext uri="{BB962C8B-B14F-4D97-AF65-F5344CB8AC3E}">
        <p14:creationId xmlns:p14="http://schemas.microsoft.com/office/powerpoint/2010/main" val="713176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Follow ASA</a:t>
            </a:r>
            <a:endParaRPr lang="en-US" dirty="0"/>
          </a:p>
        </p:txBody>
      </p:sp>
      <p:pic>
        <p:nvPicPr>
          <p:cNvPr id="4" name="Picture 4" descr="linkedin.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51885" y="3621121"/>
            <a:ext cx="778140" cy="77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_log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7622" y="2550951"/>
            <a:ext cx="740298" cy="74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53351" y="1481117"/>
            <a:ext cx="807743" cy="80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813308" y="1500123"/>
            <a:ext cx="4966231" cy="1077218"/>
          </a:xfrm>
          <a:prstGeom prst="rect">
            <a:avLst/>
          </a:prstGeom>
          <a:noFill/>
        </p:spPr>
        <p:txBody>
          <a:bodyPr wrap="square" rtlCol="0">
            <a:spAutoFit/>
          </a:bodyPr>
          <a:lstStyle/>
          <a:p>
            <a:pPr algn="l" eaLnBrk="1" hangingPunct="1"/>
            <a:r>
              <a:rPr lang="en-US" sz="3200" b="1" i="1" dirty="0">
                <a:solidFill>
                  <a:srgbClr val="000000"/>
                </a:solidFill>
                <a:latin typeface="Arial Narrow" pitchFamily="34" charset="0"/>
              </a:rPr>
              <a:t>@</a:t>
            </a:r>
            <a:r>
              <a:rPr lang="en-US" sz="3200" b="1" i="1" dirty="0" err="1">
                <a:solidFill>
                  <a:srgbClr val="000000"/>
                </a:solidFill>
                <a:latin typeface="Arial Narrow" pitchFamily="34" charset="0"/>
              </a:rPr>
              <a:t>StaffingTweets</a:t>
            </a:r>
            <a:endParaRPr lang="en-US" sz="3200" b="1" i="1" dirty="0">
              <a:solidFill>
                <a:srgbClr val="000000"/>
              </a:solidFill>
              <a:latin typeface="Arial Narrow" pitchFamily="34" charset="0"/>
            </a:endParaRPr>
          </a:p>
          <a:p>
            <a:pPr algn="l" eaLnBrk="1" hangingPunct="1"/>
            <a:endParaRPr lang="en-US" sz="3200" b="1" dirty="0">
              <a:solidFill>
                <a:srgbClr val="808080"/>
              </a:solidFill>
              <a:latin typeface="Arial Narrow" pitchFamily="34" charset="0"/>
            </a:endParaRPr>
          </a:p>
        </p:txBody>
      </p:sp>
      <p:sp>
        <p:nvSpPr>
          <p:cNvPr id="9" name="TextBox 8"/>
          <p:cNvSpPr txBox="1"/>
          <p:nvPr/>
        </p:nvSpPr>
        <p:spPr>
          <a:xfrm>
            <a:off x="1908210" y="2489318"/>
            <a:ext cx="5327579" cy="1569660"/>
          </a:xfrm>
          <a:prstGeom prst="rect">
            <a:avLst/>
          </a:prstGeom>
          <a:noFill/>
        </p:spPr>
        <p:txBody>
          <a:bodyPr wrap="square" rtlCol="0">
            <a:spAutoFit/>
          </a:bodyPr>
          <a:lstStyle/>
          <a:p>
            <a:pPr algn="l" eaLnBrk="1" hangingPunct="1"/>
            <a:r>
              <a:rPr lang="en-US" sz="3200" b="1" i="1" dirty="0" err="1">
                <a:solidFill>
                  <a:srgbClr val="000000"/>
                </a:solidFill>
                <a:latin typeface="Arial Narrow" pitchFamily="34" charset="0"/>
              </a:rPr>
              <a:t>americanstaffing.net</a:t>
            </a:r>
            <a:r>
              <a:rPr lang="en-US" sz="3200" b="1" i="1" dirty="0">
                <a:solidFill>
                  <a:srgbClr val="000000"/>
                </a:solidFill>
                <a:latin typeface="Arial Narrow" pitchFamily="34" charset="0"/>
              </a:rPr>
              <a:t>/</a:t>
            </a:r>
            <a:r>
              <a:rPr lang="en-US" sz="3200" b="1" i="1" dirty="0" err="1">
                <a:solidFill>
                  <a:srgbClr val="000000"/>
                </a:solidFill>
                <a:latin typeface="Arial Narrow" pitchFamily="34" charset="0"/>
              </a:rPr>
              <a:t>facebook</a:t>
            </a:r>
            <a:r>
              <a:rPr lang="en-US" sz="3200" b="1" i="1" dirty="0">
                <a:solidFill>
                  <a:srgbClr val="000000"/>
                </a:solidFill>
                <a:latin typeface="Arial Narrow" pitchFamily="34" charset="0"/>
              </a:rPr>
              <a:t/>
            </a:r>
            <a:br>
              <a:rPr lang="en-US" sz="3200" b="1" i="1" dirty="0">
                <a:solidFill>
                  <a:srgbClr val="000000"/>
                </a:solidFill>
                <a:latin typeface="Arial Narrow" pitchFamily="34" charset="0"/>
              </a:rPr>
            </a:br>
            <a:endParaRPr lang="en-US" sz="3200" b="1" i="1" dirty="0">
              <a:solidFill>
                <a:srgbClr val="000000"/>
              </a:solidFill>
              <a:latin typeface="Arial Narrow" pitchFamily="34" charset="0"/>
            </a:endParaRPr>
          </a:p>
          <a:p>
            <a:pPr algn="l" eaLnBrk="1" hangingPunct="1"/>
            <a:endParaRPr lang="en-US" sz="3200" b="1" dirty="0">
              <a:solidFill>
                <a:srgbClr val="808080"/>
              </a:solidFill>
              <a:latin typeface="Arial Narrow" pitchFamily="34" charset="0"/>
            </a:endParaRPr>
          </a:p>
        </p:txBody>
      </p:sp>
      <p:sp>
        <p:nvSpPr>
          <p:cNvPr id="10" name="Rectangle 9"/>
          <p:cNvSpPr/>
          <p:nvPr/>
        </p:nvSpPr>
        <p:spPr>
          <a:xfrm>
            <a:off x="1903323" y="3585542"/>
            <a:ext cx="5876884" cy="1080018"/>
          </a:xfrm>
          <a:prstGeom prst="rect">
            <a:avLst/>
          </a:prstGeom>
        </p:spPr>
        <p:txBody>
          <a:bodyPr wrap="square">
            <a:spAutoFit/>
          </a:bodyPr>
          <a:lstStyle/>
          <a:p>
            <a:pPr algn="l" eaLnBrk="1" hangingPunct="1"/>
            <a:r>
              <a:rPr lang="en-US" sz="3200" b="1" i="1" dirty="0" err="1">
                <a:solidFill>
                  <a:srgbClr val="000000"/>
                </a:solidFill>
                <a:latin typeface="Arial Narrow" pitchFamily="34" charset="0"/>
              </a:rPr>
              <a:t>americanstaffing.net</a:t>
            </a:r>
            <a:r>
              <a:rPr lang="en-US" sz="3200" b="1" i="1" dirty="0">
                <a:solidFill>
                  <a:srgbClr val="000000"/>
                </a:solidFill>
                <a:latin typeface="Arial Narrow" pitchFamily="34" charset="0"/>
              </a:rPr>
              <a:t>/</a:t>
            </a:r>
            <a:r>
              <a:rPr lang="en-US" sz="3200" b="1" i="1" dirty="0" err="1">
                <a:solidFill>
                  <a:srgbClr val="000000"/>
                </a:solidFill>
                <a:latin typeface="Arial Narrow" pitchFamily="34" charset="0"/>
              </a:rPr>
              <a:t>linkedin</a:t>
            </a:r>
            <a:endParaRPr lang="en-US" sz="3200" b="1" i="1" dirty="0">
              <a:solidFill>
                <a:srgbClr val="000000"/>
              </a:solidFill>
              <a:latin typeface="Arial Narrow" pitchFamily="34" charset="0"/>
            </a:endParaRPr>
          </a:p>
          <a:p>
            <a:pPr algn="l" eaLnBrk="1" hangingPunct="1"/>
            <a:endParaRPr lang="en-US" sz="3200" b="1" i="1" dirty="0">
              <a:solidFill>
                <a:srgbClr val="808080"/>
              </a:solidFill>
              <a:latin typeface="Arial Narrow" pitchFamily="34" charset="0"/>
            </a:endParaRPr>
          </a:p>
        </p:txBody>
      </p:sp>
      <p:sp>
        <p:nvSpPr>
          <p:cNvPr id="11" name="TextBox 10"/>
          <p:cNvSpPr txBox="1"/>
          <p:nvPr/>
        </p:nvSpPr>
        <p:spPr>
          <a:xfrm>
            <a:off x="1903325" y="4848247"/>
            <a:ext cx="5579873" cy="584776"/>
          </a:xfrm>
          <a:prstGeom prst="rect">
            <a:avLst/>
          </a:prstGeom>
          <a:noFill/>
        </p:spPr>
        <p:txBody>
          <a:bodyPr wrap="square" rtlCol="0">
            <a:spAutoFit/>
          </a:bodyPr>
          <a:lstStyle/>
          <a:p>
            <a:pPr algn="l" eaLnBrk="1" hangingPunct="1"/>
            <a:r>
              <a:rPr lang="en-US" sz="3200" b="1" i="1" dirty="0" err="1" smtClean="0">
                <a:solidFill>
                  <a:srgbClr val="000000"/>
                </a:solidFill>
                <a:latin typeface="Arial Narrow" pitchFamily="34" charset="0"/>
              </a:rPr>
              <a:t>americanstaffingassociation</a:t>
            </a:r>
            <a:endParaRPr lang="en-US" sz="3200" b="1" i="1" dirty="0">
              <a:solidFill>
                <a:srgbClr val="000000"/>
              </a:solidFill>
              <a:latin typeface="Arial Narrow" pitchFamily="34" charset="0"/>
            </a:endParaRPr>
          </a:p>
        </p:txBody>
      </p:sp>
      <p:pic>
        <p:nvPicPr>
          <p:cNvPr id="1026" name="Picture 2" descr="http://3835642c2693476aa717-d4b78efce91b9730bcca725cf9bb0b37.r51.cf1.rackcdn.com/Instagram_App_Large_May2016_2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885" y="4588851"/>
            <a:ext cx="756035" cy="75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844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301875"/>
            <a:ext cx="7772400" cy="1470025"/>
          </a:xfrm>
        </p:spPr>
        <p:txBody>
          <a:bodyPr/>
          <a:lstStyle/>
          <a:p>
            <a:r>
              <a:rPr lang="en-US" dirty="0" smtClean="0"/>
              <a:t>Closing Remarks</a:t>
            </a:r>
            <a:endParaRPr lang="en-US" dirty="0"/>
          </a:p>
        </p:txBody>
      </p:sp>
    </p:spTree>
    <p:extLst>
      <p:ext uri="{BB962C8B-B14F-4D97-AF65-F5344CB8AC3E}">
        <p14:creationId xmlns:p14="http://schemas.microsoft.com/office/powerpoint/2010/main" val="3618771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Corporate Partners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842" y="1548873"/>
            <a:ext cx="2072639" cy="731520"/>
          </a:xfrm>
          <a:prstGeom prst="rect">
            <a:avLst/>
          </a:prstGeom>
          <a:noFill/>
          <a:ln>
            <a:no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788" y="2632315"/>
            <a:ext cx="2684340" cy="73152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5736" y="4903704"/>
            <a:ext cx="2709746" cy="822960"/>
          </a:xfrm>
          <a:prstGeom prst="rect">
            <a:avLst/>
          </a:prstGeom>
          <a:noFill/>
          <a:ln>
            <a:no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936" y="5144792"/>
            <a:ext cx="2506449" cy="731520"/>
          </a:xfrm>
          <a:prstGeom prst="rect">
            <a:avLst/>
          </a:prstGeom>
          <a:noFill/>
          <a:ln>
            <a:noFill/>
          </a:ln>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6842" y="3619554"/>
            <a:ext cx="1796233" cy="1097280"/>
          </a:xfrm>
          <a:prstGeom prst="rect">
            <a:avLst/>
          </a:prstGeom>
          <a:noFill/>
          <a:ln>
            <a:noFill/>
          </a:ln>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8467" y="3903856"/>
            <a:ext cx="2844284" cy="731520"/>
          </a:xfrm>
          <a:prstGeom prst="rect">
            <a:avLst/>
          </a:prstGeom>
          <a:noFill/>
          <a:ln>
            <a:noFill/>
          </a:ln>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52107" y="2297184"/>
            <a:ext cx="1358621" cy="1371600"/>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33759" y="1116318"/>
            <a:ext cx="2499897" cy="945794"/>
          </a:xfrm>
          <a:prstGeom prst="rect">
            <a:avLst/>
          </a:prstGeom>
        </p:spPr>
      </p:pic>
    </p:spTree>
    <p:extLst>
      <p:ext uri="{BB962C8B-B14F-4D97-AF65-F5344CB8AC3E}">
        <p14:creationId xmlns:p14="http://schemas.microsoft.com/office/powerpoint/2010/main" val="11734481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ASA Partnerships</a:t>
            </a:r>
            <a:endParaRPr lang="en-US" dirty="0"/>
          </a:p>
        </p:txBody>
      </p:sp>
      <p:pic>
        <p:nvPicPr>
          <p:cNvPr id="6" name="Content Placeholder 5"/>
          <p:cNvPicPr>
            <a:picLocks noGrp="1" noChangeAspect="1"/>
          </p:cNvPicPr>
          <p:nvPr>
            <p:ph idx="1"/>
          </p:nvPr>
        </p:nvPicPr>
        <p:blipFill>
          <a:blip r:embed="rId2"/>
          <a:stretch>
            <a:fillRect/>
          </a:stretch>
        </p:blipFill>
        <p:spPr>
          <a:xfrm>
            <a:off x="5324748" y="1763294"/>
            <a:ext cx="2487384" cy="2487384"/>
          </a:xfrm>
          <a:prstGeom prst="rect">
            <a:avLst/>
          </a:prstGeom>
        </p:spPr>
      </p:pic>
      <p:pic>
        <p:nvPicPr>
          <p:cNvPr id="7" name="Content Placeholder 3"/>
          <p:cNvPicPr>
            <a:picLocks noChangeAspect="1"/>
          </p:cNvPicPr>
          <p:nvPr/>
        </p:nvPicPr>
        <p:blipFill>
          <a:blip r:embed="rId3"/>
          <a:stretch>
            <a:fillRect/>
          </a:stretch>
        </p:blipFill>
        <p:spPr>
          <a:xfrm>
            <a:off x="554339" y="2211592"/>
            <a:ext cx="3305208" cy="1590788"/>
          </a:xfrm>
          <a:prstGeom prst="rect">
            <a:avLst/>
          </a:prstGeom>
        </p:spPr>
      </p:pic>
    </p:spTree>
    <p:extLst>
      <p:ext uri="{BB962C8B-B14F-4D97-AF65-F5344CB8AC3E}">
        <p14:creationId xmlns:p14="http://schemas.microsoft.com/office/powerpoint/2010/main" val="402696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025" y="2387600"/>
            <a:ext cx="7772400" cy="1470025"/>
          </a:xfrm>
        </p:spPr>
        <p:txBody>
          <a:bodyPr/>
          <a:lstStyle/>
          <a:p>
            <a:r>
              <a:rPr lang="en-US" dirty="0" smtClean="0"/>
              <a:t>Why I’m Here</a:t>
            </a:r>
            <a:endParaRPr lang="en-US" dirty="0"/>
          </a:p>
        </p:txBody>
      </p:sp>
    </p:spTree>
    <p:extLst>
      <p:ext uri="{BB962C8B-B14F-4D97-AF65-F5344CB8AC3E}">
        <p14:creationId xmlns:p14="http://schemas.microsoft.com/office/powerpoint/2010/main" val="34751780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My Journey</a:t>
            </a:r>
            <a:endParaRPr lang="en-US" dirty="0"/>
          </a:p>
        </p:txBody>
      </p:sp>
      <p:sp>
        <p:nvSpPr>
          <p:cNvPr id="3" name="Content Placeholder 2"/>
          <p:cNvSpPr>
            <a:spLocks noGrp="1"/>
          </p:cNvSpPr>
          <p:nvPr>
            <p:ph idx="1"/>
          </p:nvPr>
        </p:nvSpPr>
        <p:spPr/>
        <p:txBody>
          <a:bodyPr/>
          <a:lstStyle/>
          <a:p>
            <a:r>
              <a:rPr lang="en-US" dirty="0" smtClean="0"/>
              <a:t>30 years and counting</a:t>
            </a:r>
          </a:p>
          <a:p>
            <a:r>
              <a:rPr lang="en-US" dirty="0" smtClean="0"/>
              <a:t>Lots of change</a:t>
            </a:r>
          </a:p>
          <a:p>
            <a:r>
              <a:rPr lang="en-US" dirty="0" smtClean="0"/>
              <a:t>Best part: the people</a:t>
            </a:r>
            <a:endParaRPr lang="en-US" dirty="0"/>
          </a:p>
        </p:txBody>
      </p:sp>
    </p:spTree>
    <p:extLst>
      <p:ext uri="{BB962C8B-B14F-4D97-AF65-F5344CB8AC3E}">
        <p14:creationId xmlns:p14="http://schemas.microsoft.com/office/powerpoint/2010/main" val="2657283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Why I Support ASA</a:t>
            </a:r>
          </a:p>
        </p:txBody>
      </p:sp>
      <p:sp>
        <p:nvSpPr>
          <p:cNvPr id="3" name="Content Placeholder 2"/>
          <p:cNvSpPr>
            <a:spLocks noGrp="1"/>
          </p:cNvSpPr>
          <p:nvPr>
            <p:ph sz="half" idx="1"/>
          </p:nvPr>
        </p:nvSpPr>
        <p:spPr/>
        <p:txBody>
          <a:bodyPr/>
          <a:lstStyle/>
          <a:p>
            <a:r>
              <a:rPr lang="en-US" dirty="0"/>
              <a:t>Strategy</a:t>
            </a:r>
          </a:p>
          <a:p>
            <a:r>
              <a:rPr lang="en-US" dirty="0"/>
              <a:t>Network</a:t>
            </a:r>
          </a:p>
          <a:p>
            <a:r>
              <a:rPr lang="en-US" dirty="0"/>
              <a:t>Best </a:t>
            </a:r>
            <a:r>
              <a:rPr lang="en-US" dirty="0" smtClean="0"/>
              <a:t>practices</a:t>
            </a:r>
            <a:endParaRPr lang="en-US" dirty="0"/>
          </a:p>
          <a:p>
            <a:r>
              <a:rPr lang="en-US" dirty="0"/>
              <a:t>Legislative </a:t>
            </a:r>
            <a:r>
              <a:rPr lang="en-US" dirty="0" smtClean="0"/>
              <a:t>support</a:t>
            </a:r>
            <a:endParaRPr lang="en-US" dirty="0"/>
          </a:p>
          <a:p>
            <a:r>
              <a:rPr lang="en-US" dirty="0"/>
              <a:t>Research and </a:t>
            </a:r>
            <a:r>
              <a:rPr lang="en-US" dirty="0" smtClean="0"/>
              <a:t>data</a:t>
            </a:r>
            <a:endParaRPr lang="en-US" dirty="0"/>
          </a:p>
        </p:txBody>
      </p:sp>
      <p:sp>
        <p:nvSpPr>
          <p:cNvPr id="4" name="Content Placeholder 3"/>
          <p:cNvSpPr>
            <a:spLocks noGrp="1"/>
          </p:cNvSpPr>
          <p:nvPr>
            <p:ph sz="half" idx="2"/>
          </p:nvPr>
        </p:nvSpPr>
        <p:spPr/>
        <p:txBody>
          <a:bodyPr/>
          <a:lstStyle/>
          <a:p>
            <a:r>
              <a:rPr lang="en-US" dirty="0"/>
              <a:t>ASA </a:t>
            </a:r>
            <a:r>
              <a:rPr lang="en-US" dirty="0" smtClean="0"/>
              <a:t>credibility</a:t>
            </a:r>
            <a:endParaRPr lang="en-US" dirty="0"/>
          </a:p>
          <a:p>
            <a:r>
              <a:rPr lang="en-US" dirty="0" smtClean="0"/>
              <a:t>Certification</a:t>
            </a:r>
            <a:endParaRPr lang="en-US" dirty="0"/>
          </a:p>
          <a:p>
            <a:r>
              <a:rPr lang="en-US" dirty="0"/>
              <a:t>Policy </a:t>
            </a:r>
            <a:r>
              <a:rPr lang="en-US" dirty="0" smtClean="0"/>
              <a:t>councils</a:t>
            </a:r>
            <a:endParaRPr lang="en-US" dirty="0"/>
          </a:p>
          <a:p>
            <a:r>
              <a:rPr lang="en-US" dirty="0"/>
              <a:t>Conferences</a:t>
            </a:r>
          </a:p>
          <a:p>
            <a:r>
              <a:rPr lang="en-US" dirty="0" err="1" smtClean="0"/>
              <a:t>StaffingPAC</a:t>
            </a:r>
            <a:endParaRPr lang="en-US" dirty="0"/>
          </a:p>
        </p:txBody>
      </p:sp>
    </p:spTree>
    <p:extLst>
      <p:ext uri="{BB962C8B-B14F-4D97-AF65-F5344CB8AC3E}">
        <p14:creationId xmlns:p14="http://schemas.microsoft.com/office/powerpoint/2010/main" val="4232445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9125" y="2273300"/>
            <a:ext cx="7772400" cy="1470025"/>
          </a:xfrm>
        </p:spPr>
        <p:txBody>
          <a:bodyPr/>
          <a:lstStyle/>
          <a:p>
            <a:r>
              <a:rPr lang="en-US" dirty="0" smtClean="0"/>
              <a:t>Industry Update</a:t>
            </a:r>
            <a:endParaRPr lang="en-US" dirty="0"/>
          </a:p>
        </p:txBody>
      </p:sp>
    </p:spTree>
    <p:extLst>
      <p:ext uri="{BB962C8B-B14F-4D97-AF65-F5344CB8AC3E}">
        <p14:creationId xmlns:p14="http://schemas.microsoft.com/office/powerpoint/2010/main" val="35130423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8&quot;/&gt;&lt;lineCharCount val=&quot;32&quot;/&gt;&lt;lineCharCount val=&quot;1&quot;/&gt;&lt;lineCharCount val=&quot;38&quot;/&gt;&lt;lineCharCount val=&quot;42&quot;/&gt;&lt;/TableIndex&gt;&lt;/ShapeTextInfo&gt;"/>
  <p:tag name="PRESENTER_SHAPEINFO" val="&lt;ThreeDShapeInfo&gt;&lt;uuid val=&quot;{C4927C54-AFFE-4243-9BC7-B024CA5AA8FD}&quot;/&gt;&lt;isInvalidForFieldText val=&quot;1&quot;/&gt;&lt;Image&gt;&lt;filename val=&quot;C:\Users\CBRATH~1\AppData\Local\Temp\PR\data\asimages\{C4927C54-AFFE-4243-9BC7-B024CA5AA8FD}_37_S.png&quot;/&gt;&lt;left val=&quot;86&quot;/&gt;&lt;top val=&quot;385&quot;/&gt;&lt;width val=&quot;314&quot;/&gt;&lt;height val=&quot;125&quot;/&gt;&lt;hasText val=&quot;0&quot;/&gt;&lt;/Image&gt;&lt;Image&gt;&lt;filename val=&quot;C:\Users\CBRATH~1\AppData\Local\Temp\PR\data\asimages\{C4927C54-AFFE-4243-9BC7-B024CA5AA8FD}_37_T.png&quot;/&gt;&lt;left val=&quot;88&quot;/&gt;&lt;top val=&quot;390&quot;/&gt;&lt;width val=&quot;306&quot;/&gt;&lt;height val=&quot;125&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6&quot;/&gt;&lt;lineCharCount val=&quot;22&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8&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826</TotalTime>
  <Words>1939</Words>
  <Application>Microsoft Office PowerPoint</Application>
  <PresentationFormat>On-screen Show (4:3)</PresentationFormat>
  <Paragraphs>244</Paragraphs>
  <Slides>39</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MS PGothic</vt:lpstr>
      <vt:lpstr>MS PGothic</vt:lpstr>
      <vt:lpstr>Arial</vt:lpstr>
      <vt:lpstr>Arial Narrow</vt:lpstr>
      <vt:lpstr>Calibri</vt:lpstr>
      <vt:lpstr>Helvetica Light</vt:lpstr>
      <vt:lpstr>Noteworthy Light</vt:lpstr>
      <vt:lpstr>Times New Roman</vt:lpstr>
      <vt:lpstr>Wingdings</vt:lpstr>
      <vt:lpstr>Office Theme</vt:lpstr>
      <vt:lpstr>State of the Industry</vt:lpstr>
      <vt:lpstr>PowerPoint Presentation</vt:lpstr>
      <vt:lpstr>Agenda</vt:lpstr>
      <vt:lpstr>Corporate Partners</vt:lpstr>
      <vt:lpstr>ASA Partnerships</vt:lpstr>
      <vt:lpstr>Why I’m Here</vt:lpstr>
      <vt:lpstr>My Journey</vt:lpstr>
      <vt:lpstr>Why I Support ASA</vt:lpstr>
      <vt:lpstr>Industry Update</vt:lpstr>
      <vt:lpstr>PowerPoint Presentation</vt:lpstr>
      <vt:lpstr>PowerPoint Presentation</vt:lpstr>
      <vt:lpstr>Staffing Industry Perceptions</vt:lpstr>
      <vt:lpstr>Understanding What Clients Really Think Is Key to Success</vt:lpstr>
      <vt:lpstr>Would Clients Recommend Us?</vt:lpstr>
      <vt:lpstr>What Can We Do Better?</vt:lpstr>
      <vt:lpstr>Let’s Talk Talent</vt:lpstr>
      <vt:lpstr>How Talent Views Staffing</vt:lpstr>
      <vt:lpstr>Would Talent Recommend Us?</vt:lpstr>
      <vt:lpstr>PowerPoint Presentation</vt:lpstr>
      <vt:lpstr>PowerPoint Presentation</vt:lpstr>
      <vt:lpstr>ASA Priorities</vt:lpstr>
      <vt:lpstr>Strategic Plan</vt:lpstr>
      <vt:lpstr>2016 Initiatives</vt:lpstr>
      <vt:lpstr>ASA and the National Safety Council</vt:lpstr>
      <vt:lpstr>State and Federal Legislative Issues</vt:lpstr>
      <vt:lpstr>State Update: Top Issues </vt:lpstr>
      <vt:lpstr>State Update: Top Legislative Issues in CO </vt:lpstr>
      <vt:lpstr>ASA Policy Agenda</vt:lpstr>
      <vt:lpstr>ASA Resources</vt:lpstr>
      <vt:lpstr>In Your Mailbox</vt:lpstr>
      <vt:lpstr>ASA Skills Gap Index</vt:lpstr>
      <vt:lpstr>ASA Staffing Index</vt:lpstr>
      <vt:lpstr>ASA Certification Programs</vt:lpstr>
      <vt:lpstr>PowerPoint Presentation</vt:lpstr>
      <vt:lpstr>ASA Webinars</vt:lpstr>
      <vt:lpstr>Best Practices</vt:lpstr>
      <vt:lpstr>Information at Your Fingertips</vt:lpstr>
      <vt:lpstr>Follow ASA</vt:lpstr>
      <vt:lpstr>Closing Remarks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AJ</dc:creator>
  <cp:lastModifiedBy>Michela Gaviorno</cp:lastModifiedBy>
  <cp:revision>96</cp:revision>
  <cp:lastPrinted>2016-03-18T17:56:20Z</cp:lastPrinted>
  <dcterms:created xsi:type="dcterms:W3CDTF">2015-09-01T18:59:07Z</dcterms:created>
  <dcterms:modified xsi:type="dcterms:W3CDTF">2016-09-22T20:06:56Z</dcterms:modified>
</cp:coreProperties>
</file>